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9"/>
  </p:notesMasterIdLst>
  <p:handoutMasterIdLst>
    <p:handoutMasterId r:id="rId60"/>
  </p:handoutMasterIdLst>
  <p:sldIdLst>
    <p:sldId id="379" r:id="rId4"/>
    <p:sldId id="323" r:id="rId5"/>
    <p:sldId id="437" r:id="rId6"/>
    <p:sldId id="438" r:id="rId7"/>
    <p:sldId id="461" r:id="rId8"/>
    <p:sldId id="466" r:id="rId9"/>
    <p:sldId id="467" r:id="rId10"/>
    <p:sldId id="468" r:id="rId11"/>
    <p:sldId id="558" r:id="rId12"/>
    <p:sldId id="559" r:id="rId13"/>
    <p:sldId id="557" r:id="rId14"/>
    <p:sldId id="469" r:id="rId15"/>
    <p:sldId id="476" r:id="rId16"/>
    <p:sldId id="470" r:id="rId17"/>
    <p:sldId id="471" r:id="rId18"/>
    <p:sldId id="472" r:id="rId19"/>
    <p:sldId id="474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477" r:id="rId39"/>
    <p:sldId id="478" r:id="rId40"/>
    <p:sldId id="479" r:id="rId41"/>
    <p:sldId id="480" r:id="rId42"/>
    <p:sldId id="481" r:id="rId43"/>
    <p:sldId id="482" r:id="rId44"/>
    <p:sldId id="483" r:id="rId45"/>
    <p:sldId id="484" r:id="rId46"/>
    <p:sldId id="485" r:id="rId47"/>
    <p:sldId id="486" r:id="rId48"/>
    <p:sldId id="487" r:id="rId49"/>
    <p:sldId id="496" r:id="rId50"/>
    <p:sldId id="488" r:id="rId51"/>
    <p:sldId id="497" r:id="rId52"/>
    <p:sldId id="491" r:id="rId53"/>
    <p:sldId id="492" r:id="rId54"/>
    <p:sldId id="493" r:id="rId55"/>
    <p:sldId id="494" r:id="rId56"/>
    <p:sldId id="495" r:id="rId57"/>
    <p:sldId id="453" r:id="rId58"/>
  </p:sldIdLst>
  <p:sldSz cx="9144000" cy="5143500" type="screen16x9"/>
  <p:notesSz cx="6858000" cy="9144000"/>
  <p:custDataLst>
    <p:tags r:id="rId6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6" userDrawn="1">
          <p15:clr>
            <a:srgbClr val="A4A3A4"/>
          </p15:clr>
        </p15:guide>
        <p15:guide id="2" pos="6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" initials="A" lastIdx="1" clrIdx="0"/>
  <p:cmAuthor id="2" name="ship" initials="h" lastIdx="1" clrIdx="1"/>
  <p:cmAuthor id="0" name="gwzhan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DEADA"/>
    <a:srgbClr val="E9EDF0"/>
    <a:srgbClr val="F7F7D5"/>
    <a:srgbClr val="F1F4BD"/>
    <a:srgbClr val="660066"/>
    <a:srgbClr val="FF00FF"/>
    <a:srgbClr val="CC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/>
    <p:restoredTop sz="94754"/>
  </p:normalViewPr>
  <p:slideViewPr>
    <p:cSldViewPr showGuides="1">
      <p:cViewPr varScale="1">
        <p:scale>
          <a:sx n="87" d="100"/>
          <a:sy n="87" d="100"/>
        </p:scale>
        <p:origin x="476" y="48"/>
      </p:cViewPr>
      <p:guideLst>
        <p:guide orient="horz" pos="2666"/>
        <p:guide pos="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tags" Target="tags/tag2.xml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9" Type="http://schemas.openxmlformats.org/officeDocument/2006/relationships/notesMaster" Target="notesMasters/notesMaster1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99.wmf"/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页眉占位符 563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6323" name="日期占位符 56322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6324" name="页脚占位符 56323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6325" name="灯片编号占位符 5632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1" dirty="0">
                <a:latin typeface="Times New Roman" panose="02020603050405020304" pitchFamily="18" charset="0"/>
                <a:ea typeface="楷体_GB2312" pitchFamily="49" charset="-122"/>
              </a:rPr>
            </a:fld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371600" y="4687120"/>
            <a:ext cx="1905000" cy="342960"/>
          </a:xfrm>
        </p:spPr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556000" y="4687120"/>
            <a:ext cx="2895600" cy="342960"/>
          </a:xfrm>
        </p:spPr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-36195" y="0"/>
            <a:ext cx="647700" cy="516064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lang="en-US" altLang="zh-CN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岛</a:t>
            </a:r>
            <a:endParaRPr lang="zh-CN" alt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</a:t>
            </a:r>
            <a:endParaRPr lang="zh-CN" alt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</a:t>
            </a:r>
            <a:endParaRPr lang="zh-CN" alt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</a:t>
            </a:r>
            <a:endParaRPr lang="zh-CN" alt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</a:t>
            </a:r>
            <a:endParaRPr lang="zh-CN" alt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"/>
          <p:cNvSpPr txBox="1"/>
          <p:nvPr userDrawn="1"/>
        </p:nvSpPr>
        <p:spPr>
          <a:xfrm>
            <a:off x="6948488" y="1437323"/>
            <a:ext cx="1403985" cy="97536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b"/>
          <a:p>
            <a:pPr algn="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34" name="矩形 15"/>
          <p:cNvSpPr txBox="1"/>
          <p:nvPr userDrawn="1"/>
        </p:nvSpPr>
        <p:spPr>
          <a:xfrm>
            <a:off x="5238101" y="2269634"/>
            <a:ext cx="3165734" cy="1105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ctr">
              <a:lnSpc>
                <a:spcPct val="130000"/>
              </a:lnSpc>
            </a:pPr>
            <a:endParaRPr kumimoji="1" lang="zh-CN" altLang="en-US" sz="1350"/>
          </a:p>
        </p:txBody>
      </p:sp>
      <p:sp>
        <p:nvSpPr>
          <p:cNvPr id="35" name="4"/>
          <p:cNvSpPr txBox="1"/>
          <p:nvPr userDrawn="1"/>
        </p:nvSpPr>
        <p:spPr>
          <a:xfrm>
            <a:off x="5044047" y="1612956"/>
            <a:ext cx="2371724" cy="79873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b"/>
          <a:p>
            <a:pPr algn="r">
              <a:lnSpc>
                <a:spcPct val="11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</a:t>
            </a:r>
            <a:endParaRPr kumimoji="1" lang="zh-CN" altLang="en-US" sz="13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 userDrawn="1"/>
        </p:nvSpPr>
        <p:spPr>
          <a:xfrm>
            <a:off x="197725" y="273780"/>
            <a:ext cx="5647650" cy="459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7" name="标题 1"/>
          <p:cNvSpPr txBox="1"/>
          <p:nvPr userDrawn="1"/>
        </p:nvSpPr>
        <p:spPr>
          <a:xfrm>
            <a:off x="333300" y="0"/>
            <a:ext cx="162000" cy="524108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68580" tIns="34290" rIns="68580" bIns="34290" rtlCol="0" anchor="ctr"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"/>
          <p:cNvSpPr txBox="1"/>
          <p:nvPr userDrawn="1"/>
        </p:nvSpPr>
        <p:spPr>
          <a:xfrm>
            <a:off x="6948488" y="1437323"/>
            <a:ext cx="1403985" cy="97536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b"/>
          <a:p>
            <a:pPr algn="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34" name="矩形 15"/>
          <p:cNvSpPr txBox="1"/>
          <p:nvPr userDrawn="1"/>
        </p:nvSpPr>
        <p:spPr>
          <a:xfrm>
            <a:off x="5238101" y="2269634"/>
            <a:ext cx="3165734" cy="1105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ctr">
              <a:lnSpc>
                <a:spcPct val="130000"/>
              </a:lnSpc>
            </a:pPr>
            <a:endParaRPr kumimoji="1" lang="zh-CN" altLang="en-US" sz="1350"/>
          </a:p>
        </p:txBody>
      </p:sp>
      <p:sp>
        <p:nvSpPr>
          <p:cNvPr id="35" name="4"/>
          <p:cNvSpPr txBox="1"/>
          <p:nvPr userDrawn="1"/>
        </p:nvSpPr>
        <p:spPr>
          <a:xfrm>
            <a:off x="5044047" y="1612956"/>
            <a:ext cx="2371724" cy="79873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b"/>
          <a:p>
            <a:pPr algn="r">
              <a:lnSpc>
                <a:spcPct val="11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</a:t>
            </a:r>
            <a:endParaRPr kumimoji="1" lang="zh-CN" altLang="en-US" sz="13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 userDrawn="1"/>
        </p:nvSpPr>
        <p:spPr>
          <a:xfrm>
            <a:off x="197725" y="273780"/>
            <a:ext cx="5647650" cy="459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7" name="标题 1"/>
          <p:cNvSpPr txBox="1"/>
          <p:nvPr userDrawn="1"/>
        </p:nvSpPr>
        <p:spPr>
          <a:xfrm>
            <a:off x="333300" y="0"/>
            <a:ext cx="162000" cy="524108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68580" tIns="34290" rIns="68580" bIns="34290" rtlCol="0" anchor="ctr"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6.wmf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23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9" Type="http://schemas.openxmlformats.org/officeDocument/2006/relationships/image" Target="../media/image42.pn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5" Type="http://schemas.openxmlformats.org/officeDocument/2006/relationships/image" Target="../media/image38.png"/><Relationship Id="rId14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4.wmf"/><Relationship Id="rId1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49.jpeg"/><Relationship Id="rId2" Type="http://schemas.openxmlformats.org/officeDocument/2006/relationships/image" Target="../media/image56.png"/><Relationship Id="rId19" Type="http://schemas.openxmlformats.org/officeDocument/2006/relationships/image" Target="../media/image48.jpeg"/><Relationship Id="rId18" Type="http://schemas.openxmlformats.org/officeDocument/2006/relationships/image" Target="../media/image55.png"/><Relationship Id="rId17" Type="http://schemas.openxmlformats.org/officeDocument/2006/relationships/image" Target="../media/image54.png"/><Relationship Id="rId16" Type="http://schemas.openxmlformats.org/officeDocument/2006/relationships/image" Target="../media/image53.png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2.png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9.wmf"/><Relationship Id="rId2" Type="http://schemas.openxmlformats.org/officeDocument/2006/relationships/oleObject" Target="../embeddings/oleObject23.bin"/><Relationship Id="rId1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4.wmf"/><Relationship Id="rId2" Type="http://schemas.openxmlformats.org/officeDocument/2006/relationships/oleObject" Target="../embeddings/oleObject24.bin"/><Relationship Id="rId1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85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83.wmf"/><Relationship Id="rId2" Type="http://schemas.openxmlformats.org/officeDocument/2006/relationships/oleObject" Target="../embeddings/oleObject25.bin"/><Relationship Id="rId1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8.png"/><Relationship Id="rId1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5.wmf"/><Relationship Id="rId6" Type="http://schemas.openxmlformats.org/officeDocument/2006/relationships/oleObject" Target="../embeddings/oleObject30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29.bin"/><Relationship Id="rId3" Type="http://schemas.openxmlformats.org/officeDocument/2006/relationships/image" Target="../media/image93.wmf"/><Relationship Id="rId2" Type="http://schemas.openxmlformats.org/officeDocument/2006/relationships/oleObject" Target="../embeddings/oleObject28.bin"/><Relationship Id="rId1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99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9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97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96.wmf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4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09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107.wmf"/><Relationship Id="rId2" Type="http://schemas.openxmlformats.org/officeDocument/2006/relationships/oleObject" Target="../embeddings/oleObject35.bin"/><Relationship Id="rId1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5.png"/><Relationship Id="rId1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5.png"/><Relationship Id="rId1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4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6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24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40.bin"/><Relationship Id="rId3" Type="http://schemas.openxmlformats.org/officeDocument/2006/relationships/image" Target="../media/image125.wmf"/><Relationship Id="rId2" Type="http://schemas.openxmlformats.org/officeDocument/2006/relationships/oleObject" Target="../embeddings/oleObject39.bin"/><Relationship Id="rId1" Type="http://schemas.openxmlformats.org/officeDocument/2006/relationships/image" Target="../media/image122.pn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7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43.bin"/><Relationship Id="rId3" Type="http://schemas.openxmlformats.org/officeDocument/2006/relationships/image" Target="../media/image127.wmf"/><Relationship Id="rId2" Type="http://schemas.openxmlformats.org/officeDocument/2006/relationships/oleObject" Target="../embeddings/oleObject42.bin"/><Relationship Id="rId1" Type="http://schemas.openxmlformats.org/officeDocument/2006/relationships/image" Target="../media/image1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8.wmf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15.wmf"/><Relationship Id="rId15" Type="http://schemas.openxmlformats.org/officeDocument/2006/relationships/oleObject" Target="../embeddings/oleObject12.bin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/>
          <p:cNvSpPr txBox="1"/>
          <p:nvPr/>
        </p:nvSpPr>
        <p:spPr>
          <a:xfrm>
            <a:off x="35719" y="-62071"/>
            <a:ext cx="9144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0" name="AIPPT4"/>
          <p:cNvSpPr txBox="1"/>
          <p:nvPr/>
        </p:nvSpPr>
        <p:spPr>
          <a:xfrm rot="1800000">
            <a:off x="7769029" y="1076230"/>
            <a:ext cx="2136886" cy="4934927"/>
          </a:xfrm>
          <a:custGeom>
            <a:avLst/>
            <a:gdLst>
              <a:gd name="connsiteX0" fmla="*/ 0 w 2849181"/>
              <a:gd name="connsiteY0" fmla="*/ 0 h 6579902"/>
              <a:gd name="connsiteX1" fmla="*/ 2849181 w 2849181"/>
              <a:gd name="connsiteY1" fmla="*/ 4934927 h 6579902"/>
              <a:gd name="connsiteX2" fmla="*/ 0 w 2849181"/>
              <a:gd name="connsiteY2" fmla="*/ 6579902 h 6579902"/>
              <a:gd name="connsiteX0-1" fmla="*/ 0 w 2849181"/>
              <a:gd name="connsiteY0-2" fmla="*/ 0 h 6579902"/>
              <a:gd name="connsiteX1-3" fmla="*/ 2849181 w 2849181"/>
              <a:gd name="connsiteY1-4" fmla="*/ 4934927 h 6579902"/>
              <a:gd name="connsiteX2-5" fmla="*/ 0 w 2849181"/>
              <a:gd name="connsiteY2-6" fmla="*/ 6579902 h 6579902"/>
              <a:gd name="connsiteX3" fmla="*/ 0 w 2849181"/>
              <a:gd name="connsiteY3" fmla="*/ 0 h 6579902"/>
              <a:gd name="connsiteX0-7" fmla="*/ 0 w 2849181"/>
              <a:gd name="connsiteY0-8" fmla="*/ 0 h 6579902"/>
              <a:gd name="connsiteX1-9" fmla="*/ 2849181 w 2849181"/>
              <a:gd name="connsiteY1-10" fmla="*/ 4934927 h 6579902"/>
              <a:gd name="connsiteX2-11" fmla="*/ 0 w 2849181"/>
              <a:gd name="connsiteY2-12" fmla="*/ 6579902 h 6579902"/>
              <a:gd name="connsiteX3-13" fmla="*/ 0 w 2849181"/>
              <a:gd name="connsiteY3-14" fmla="*/ 0 h 6579902"/>
              <a:gd name="connsiteX0-15" fmla="*/ 0 w 2849181"/>
              <a:gd name="connsiteY0-16" fmla="*/ 0 h 6579902"/>
              <a:gd name="connsiteX1-17" fmla="*/ 2849181 w 2849181"/>
              <a:gd name="connsiteY1-18" fmla="*/ 4934927 h 6579902"/>
              <a:gd name="connsiteX2-19" fmla="*/ 0 w 2849181"/>
              <a:gd name="connsiteY2-20" fmla="*/ 6579902 h 6579902"/>
              <a:gd name="connsiteX3-21" fmla="*/ 0 w 2849181"/>
              <a:gd name="connsiteY3-22" fmla="*/ 0 h 6579902"/>
              <a:gd name="connsiteX0-23" fmla="*/ 0 w 2849181"/>
              <a:gd name="connsiteY0-24" fmla="*/ 0 h 6579902"/>
              <a:gd name="connsiteX1-25" fmla="*/ 2849181 w 2849181"/>
              <a:gd name="connsiteY1-26" fmla="*/ 4934927 h 6579902"/>
              <a:gd name="connsiteX2-27" fmla="*/ 0 w 2849181"/>
              <a:gd name="connsiteY2-28" fmla="*/ 6579902 h 6579902"/>
              <a:gd name="connsiteX3-29" fmla="*/ 0 w 2849181"/>
              <a:gd name="connsiteY3-30" fmla="*/ 0 h 6579902"/>
              <a:gd name="connsiteX0-31" fmla="*/ 0 w 2849181"/>
              <a:gd name="connsiteY0-32" fmla="*/ 0 h 6579902"/>
              <a:gd name="connsiteX1-33" fmla="*/ 2849181 w 2849181"/>
              <a:gd name="connsiteY1-34" fmla="*/ 4934927 h 6579902"/>
              <a:gd name="connsiteX2-35" fmla="*/ 0 w 2849181"/>
              <a:gd name="connsiteY2-36" fmla="*/ 6579902 h 6579902"/>
              <a:gd name="connsiteX3-37" fmla="*/ 0 w 2849181"/>
              <a:gd name="connsiteY3-38" fmla="*/ 0 h 6579902"/>
            </a:gdLst>
            <a:ahLst/>
            <a:cxnLst/>
            <a:rect l="l" t="t" r="r" b="b"/>
            <a:pathLst>
              <a:path w="2849181" h="6579902">
                <a:moveTo>
                  <a:pt x="0" y="0"/>
                </a:moveTo>
                <a:lnTo>
                  <a:pt x="2849181" y="4934927"/>
                </a:lnTo>
                <a:lnTo>
                  <a:pt x="0" y="6579902"/>
                </a:lnTo>
                <a:cubicBezTo>
                  <a:pt x="803750" y="4126916"/>
                  <a:pt x="648929" y="3317279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95000">
                <a:schemeClr val="accent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1" name="AIPPT5"/>
          <p:cNvSpPr txBox="1"/>
          <p:nvPr/>
        </p:nvSpPr>
        <p:spPr>
          <a:xfrm>
            <a:off x="2381273" y="0"/>
            <a:ext cx="6762727" cy="4417583"/>
          </a:xfrm>
          <a:custGeom>
            <a:avLst/>
            <a:gdLst>
              <a:gd name="connsiteX0" fmla="*/ 0 w 9585394"/>
              <a:gd name="connsiteY0" fmla="*/ 0 h 6261420"/>
              <a:gd name="connsiteX1" fmla="*/ 9585394 w 9585394"/>
              <a:gd name="connsiteY1" fmla="*/ 0 h 6261420"/>
              <a:gd name="connsiteX2" fmla="*/ 9585394 w 9585394"/>
              <a:gd name="connsiteY2" fmla="*/ 6261420 h 6261420"/>
              <a:gd name="connsiteX3" fmla="*/ 9496994 w 9585394"/>
              <a:gd name="connsiteY3" fmla="*/ 6124385 h 6261420"/>
              <a:gd name="connsiteX4" fmla="*/ 396942 w 9585394"/>
              <a:gd name="connsiteY4" fmla="*/ 22524 h 6261420"/>
              <a:gd name="connsiteX0-1" fmla="*/ 0 w 9585394"/>
              <a:gd name="connsiteY0-2" fmla="*/ 0 h 6261420"/>
              <a:gd name="connsiteX1-3" fmla="*/ 9585394 w 9585394"/>
              <a:gd name="connsiteY1-4" fmla="*/ 0 h 6261420"/>
              <a:gd name="connsiteX2-5" fmla="*/ 9585394 w 9585394"/>
              <a:gd name="connsiteY2-6" fmla="*/ 6261420 h 6261420"/>
              <a:gd name="connsiteX3-7" fmla="*/ 9496994 w 9585394"/>
              <a:gd name="connsiteY3-8" fmla="*/ 6124385 h 6261420"/>
              <a:gd name="connsiteX4-9" fmla="*/ 396942 w 9585394"/>
              <a:gd name="connsiteY4-10" fmla="*/ 22524 h 6261420"/>
              <a:gd name="connsiteX5" fmla="*/ 0 w 9585394"/>
              <a:gd name="connsiteY5" fmla="*/ 0 h 6261420"/>
              <a:gd name="connsiteX0-11" fmla="*/ 0 w 9585394"/>
              <a:gd name="connsiteY0-12" fmla="*/ 0 h 6261420"/>
              <a:gd name="connsiteX1-13" fmla="*/ 9585394 w 9585394"/>
              <a:gd name="connsiteY1-14" fmla="*/ 0 h 6261420"/>
              <a:gd name="connsiteX2-15" fmla="*/ 9585394 w 9585394"/>
              <a:gd name="connsiteY2-16" fmla="*/ 6261420 h 6261420"/>
              <a:gd name="connsiteX3-17" fmla="*/ 9496994 w 9585394"/>
              <a:gd name="connsiteY3-18" fmla="*/ 6124385 h 6261420"/>
              <a:gd name="connsiteX4-19" fmla="*/ 396942 w 9585394"/>
              <a:gd name="connsiteY4-20" fmla="*/ 22524 h 6261420"/>
              <a:gd name="connsiteX5-21" fmla="*/ 0 w 9585394"/>
              <a:gd name="connsiteY5-22" fmla="*/ 0 h 6261420"/>
            </a:gdLst>
            <a:ahLst/>
            <a:cxnLst/>
            <a:rect l="l" t="t" r="r" b="b"/>
            <a:pathLst>
              <a:path w="9585394" h="6261420">
                <a:moveTo>
                  <a:pt x="0" y="0"/>
                </a:moveTo>
                <a:lnTo>
                  <a:pt x="9585394" y="0"/>
                </a:lnTo>
                <a:lnTo>
                  <a:pt x="9585394" y="6261420"/>
                </a:lnTo>
                <a:lnTo>
                  <a:pt x="9496994" y="6124385"/>
                </a:lnTo>
                <a:cubicBezTo>
                  <a:pt x="8309305" y="3300016"/>
                  <a:pt x="4444766" y="361088"/>
                  <a:pt x="396942" y="225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2" name="AIPPT6"/>
          <p:cNvSpPr txBox="1"/>
          <p:nvPr/>
        </p:nvSpPr>
        <p:spPr>
          <a:xfrm>
            <a:off x="2843064" y="0"/>
            <a:ext cx="6300936" cy="3322430"/>
          </a:xfrm>
          <a:custGeom>
            <a:avLst/>
            <a:gdLst>
              <a:gd name="connsiteX0" fmla="*/ 394711 w 8401248"/>
              <a:gd name="connsiteY0" fmla="*/ 0 h 4429906"/>
              <a:gd name="connsiteX1" fmla="*/ 8401248 w 8401248"/>
              <a:gd name="connsiteY1" fmla="*/ 0 h 4429906"/>
              <a:gd name="connsiteX2" fmla="*/ 8401248 w 8401248"/>
              <a:gd name="connsiteY2" fmla="*/ 4429744 h 4429906"/>
              <a:gd name="connsiteX3" fmla="*/ 8401246 w 8401248"/>
              <a:gd name="connsiteY3" fmla="*/ 4429906 h 4429906"/>
              <a:gd name="connsiteX4" fmla="*/ 8247619 w 8401248"/>
              <a:gd name="connsiteY4" fmla="*/ 4164366 h 4429906"/>
              <a:gd name="connsiteX5" fmla="*/ 103520 w 8401248"/>
              <a:gd name="connsiteY5" fmla="*/ 29035 h 4429906"/>
              <a:gd name="connsiteX6" fmla="*/ 0 w 8401248"/>
              <a:gd name="connsiteY6" fmla="*/ 17028 h 4429906"/>
            </a:gdLst>
            <a:ahLst/>
            <a:cxnLst/>
            <a:rect l="l" t="t" r="r" b="b"/>
            <a:pathLst>
              <a:path w="8401248" h="4429906">
                <a:moveTo>
                  <a:pt x="394711" y="0"/>
                </a:moveTo>
                <a:lnTo>
                  <a:pt x="8401248" y="0"/>
                </a:lnTo>
                <a:lnTo>
                  <a:pt x="8401248" y="4429744"/>
                </a:lnTo>
                <a:lnTo>
                  <a:pt x="8401246" y="4429906"/>
                </a:lnTo>
                <a:lnTo>
                  <a:pt x="8247619" y="4164366"/>
                </a:lnTo>
                <a:cubicBezTo>
                  <a:pt x="6950602" y="2092650"/>
                  <a:pt x="3919853" y="512799"/>
                  <a:pt x="103520" y="29035"/>
                </a:cubicBezTo>
                <a:lnTo>
                  <a:pt x="0" y="1702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3" name="弧形 34"/>
          <p:cNvSpPr txBox="1"/>
          <p:nvPr/>
        </p:nvSpPr>
        <p:spPr>
          <a:xfrm>
            <a:off x="4954988" y="533400"/>
            <a:ext cx="3886199" cy="3886200"/>
          </a:xfrm>
          <a:prstGeom prst="arc">
            <a:avLst>
              <a:gd name="adj1" fmla="val 18791015"/>
              <a:gd name="adj2" fmla="val 11826332"/>
            </a:avLst>
          </a:prstGeom>
          <a:noFill/>
          <a:ln w="1905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4" name="椭圆 35"/>
          <p:cNvSpPr txBox="1"/>
          <p:nvPr/>
        </p:nvSpPr>
        <p:spPr>
          <a:xfrm>
            <a:off x="5150210" y="796726"/>
            <a:ext cx="3435748" cy="3435749"/>
          </a:xfrm>
          <a:prstGeom prst="ellipse">
            <a:avLst/>
          </a:prstGeom>
          <a:solidFill>
            <a:schemeClr val="bg1"/>
          </a:solidFill>
          <a:ln w="3175" cap="sq">
            <a:noFill/>
            <a:miter/>
          </a:ln>
          <a:effectLst>
            <a:outerShdw blurRad="190500" dist="12700" sx="102000" sy="102000" algn="ctr" rotWithShape="0">
              <a:schemeClr val="accent1">
                <a:alpha val="14000"/>
              </a:schemeClr>
            </a:outerShdw>
          </a:effectLst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5" name="椭圆 36"/>
          <p:cNvSpPr txBox="1"/>
          <p:nvPr/>
        </p:nvSpPr>
        <p:spPr>
          <a:xfrm>
            <a:off x="5284697" y="920260"/>
            <a:ext cx="3188680" cy="3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175" cap="sq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6" name="椭圆 38"/>
          <p:cNvSpPr txBox="1"/>
          <p:nvPr/>
        </p:nvSpPr>
        <p:spPr>
          <a:xfrm rot="21442116">
            <a:off x="4935278" y="1808304"/>
            <a:ext cx="204877" cy="20487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7" name="23"/>
          <p:cNvSpPr txBox="1"/>
          <p:nvPr/>
        </p:nvSpPr>
        <p:spPr>
          <a:xfrm>
            <a:off x="499934" y="455863"/>
            <a:ext cx="1474105" cy="340906"/>
          </a:xfrm>
          <a:prstGeom prst="roundRect">
            <a:avLst>
              <a:gd name="adj" fmla="val 1228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135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青岛理工大学</a:t>
            </a:r>
            <a:endParaRPr kumimoji="1" lang="zh-CN" altLang="en-US" sz="135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19" name="图片 56" descr="C:\Users\li_zj\Desktop\tushuguan.pngtushuguan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5413868" y="1106329"/>
            <a:ext cx="2930341" cy="2929890"/>
          </a:xfrm>
          <a:custGeom>
            <a:avLst/>
            <a:gdLst>
              <a:gd name="connsiteX0" fmla="*/ 1953560 w 3907121"/>
              <a:gd name="connsiteY0" fmla="*/ 0 h 3907124"/>
              <a:gd name="connsiteX1" fmla="*/ 3907121 w 3907121"/>
              <a:gd name="connsiteY1" fmla="*/ 1953562 h 3907124"/>
              <a:gd name="connsiteX2" fmla="*/ 1953560 w 3907121"/>
              <a:gd name="connsiteY2" fmla="*/ 3907124 h 3907124"/>
              <a:gd name="connsiteX3" fmla="*/ 0 w 3907121"/>
              <a:gd name="connsiteY3" fmla="*/ 1953562 h 3907124"/>
              <a:gd name="connsiteX4" fmla="*/ 1953560 w 3907121"/>
              <a:gd name="connsiteY4" fmla="*/ 0 h 3907124"/>
            </a:gdLst>
            <a:ahLst/>
            <a:cxnLst/>
            <a:rect l="l" t="t" r="r" b="b"/>
            <a:pathLst>
              <a:path w="3907121" h="3907124">
                <a:moveTo>
                  <a:pt x="1953560" y="0"/>
                </a:moveTo>
                <a:cubicBezTo>
                  <a:pt x="3032482" y="0"/>
                  <a:pt x="3907121" y="874640"/>
                  <a:pt x="3907121" y="1953562"/>
                </a:cubicBezTo>
                <a:cubicBezTo>
                  <a:pt x="3907121" y="3032484"/>
                  <a:pt x="3032482" y="3907124"/>
                  <a:pt x="1953560" y="3907124"/>
                </a:cubicBezTo>
                <a:cubicBezTo>
                  <a:pt x="874638" y="3907124"/>
                  <a:pt x="0" y="3032484"/>
                  <a:pt x="0" y="1953562"/>
                </a:cubicBezTo>
                <a:cubicBezTo>
                  <a:pt x="0" y="874640"/>
                  <a:pt x="874638" y="0"/>
                  <a:pt x="195356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" name="椭圆 40"/>
          <p:cNvSpPr txBox="1"/>
          <p:nvPr/>
        </p:nvSpPr>
        <p:spPr>
          <a:xfrm rot="157884" flipH="1">
            <a:off x="7832644" y="1023298"/>
            <a:ext cx="636988" cy="636988"/>
          </a:xfrm>
          <a:prstGeom prst="ellipse">
            <a:avLst/>
          </a:prstGeom>
          <a:solidFill>
            <a:schemeClr val="accent1"/>
          </a:solidFill>
          <a:ln w="63500" cap="sq">
            <a:solidFill>
              <a:schemeClr val="bg1"/>
            </a:solidFill>
            <a:miter/>
          </a:ln>
          <a:effectLst>
            <a:outerShdw blurRad="101600" dist="76200" dir="5400000" algn="t" rotWithShape="0">
              <a:schemeClr val="accent4">
                <a:lumMod val="75000"/>
                <a:alpha val="12000"/>
              </a:schemeClr>
            </a:outerShdw>
          </a:effectLst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1" name="17"/>
          <p:cNvSpPr txBox="1"/>
          <p:nvPr/>
        </p:nvSpPr>
        <p:spPr>
          <a:xfrm>
            <a:off x="7997208" y="1202237"/>
            <a:ext cx="307859" cy="279110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2" name="PPT-18"/>
          <p:cNvSpPr txBox="1"/>
          <p:nvPr/>
        </p:nvSpPr>
        <p:spPr>
          <a:xfrm flipH="1">
            <a:off x="7764971" y="-62322"/>
            <a:ext cx="765557" cy="763330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1350"/>
          </a:p>
        </p:txBody>
      </p:sp>
      <p:sp>
        <p:nvSpPr>
          <p:cNvPr id="23" name="任意多边形: 形状 60"/>
          <p:cNvSpPr txBox="1"/>
          <p:nvPr/>
        </p:nvSpPr>
        <p:spPr>
          <a:xfrm flipH="1">
            <a:off x="0" y="4851602"/>
            <a:ext cx="9144000" cy="291898"/>
          </a:xfrm>
          <a:custGeom>
            <a:avLst/>
            <a:gdLst>
              <a:gd name="connsiteX0" fmla="*/ 12192000 w 12192000"/>
              <a:gd name="connsiteY0" fmla="*/ 0 h 632827"/>
              <a:gd name="connsiteX1" fmla="*/ 10356659 w 12192000"/>
              <a:gd name="connsiteY1" fmla="*/ 0 h 632827"/>
              <a:gd name="connsiteX2" fmla="*/ 10117540 w 12192000"/>
              <a:gd name="connsiteY2" fmla="*/ 213132 h 632827"/>
              <a:gd name="connsiteX3" fmla="*/ 10117540 w 12192000"/>
              <a:gd name="connsiteY3" fmla="*/ 286119 h 632827"/>
              <a:gd name="connsiteX4" fmla="*/ 9796534 w 12192000"/>
              <a:gd name="connsiteY4" fmla="*/ 0 h 632827"/>
              <a:gd name="connsiteX5" fmla="*/ 0 w 12192000"/>
              <a:gd name="connsiteY5" fmla="*/ 0 h 632827"/>
              <a:gd name="connsiteX6" fmla="*/ 0 w 12192000"/>
              <a:gd name="connsiteY6" fmla="*/ 632827 h 632827"/>
              <a:gd name="connsiteX7" fmla="*/ 12192000 w 12192000"/>
              <a:gd name="connsiteY7" fmla="*/ 632827 h 632827"/>
            </a:gdLst>
            <a:ahLst/>
            <a:cxnLst/>
            <a:rect l="l" t="t" r="r" b="b"/>
            <a:pathLst>
              <a:path w="12192000" h="632827">
                <a:moveTo>
                  <a:pt x="12192000" y="0"/>
                </a:moveTo>
                <a:lnTo>
                  <a:pt x="10356659" y="0"/>
                </a:lnTo>
                <a:cubicBezTo>
                  <a:pt x="10224597" y="0"/>
                  <a:pt x="10117540" y="95422"/>
                  <a:pt x="10117540" y="213132"/>
                </a:cubicBezTo>
                <a:lnTo>
                  <a:pt x="10117540" y="286119"/>
                </a:lnTo>
                <a:cubicBezTo>
                  <a:pt x="10117540" y="128100"/>
                  <a:pt x="9973821" y="0"/>
                  <a:pt x="9796534" y="0"/>
                </a:cubicBezTo>
                <a:lnTo>
                  <a:pt x="0" y="0"/>
                </a:lnTo>
                <a:lnTo>
                  <a:pt x="0" y="632827"/>
                </a:lnTo>
                <a:lnTo>
                  <a:pt x="12192000" y="63282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1000">
                <a:schemeClr val="accent1">
                  <a:lumMod val="95000"/>
                </a:schemeClr>
              </a:gs>
              <a:gs pos="91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4" name="165"/>
          <p:cNvSpPr txBox="1"/>
          <p:nvPr/>
        </p:nvSpPr>
        <p:spPr>
          <a:xfrm>
            <a:off x="1938584" y="4994176"/>
            <a:ext cx="6750237" cy="675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5" name="166"/>
          <p:cNvSpPr txBox="1"/>
          <p:nvPr/>
        </p:nvSpPr>
        <p:spPr>
          <a:xfrm>
            <a:off x="847829" y="4960834"/>
            <a:ext cx="73434" cy="73434"/>
          </a:xfrm>
          <a:prstGeom prst="ellipse">
            <a:avLst/>
          </a:prstGeom>
          <a:noFill/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6" name="167"/>
          <p:cNvSpPr txBox="1"/>
          <p:nvPr/>
        </p:nvSpPr>
        <p:spPr>
          <a:xfrm>
            <a:off x="1009314" y="4960834"/>
            <a:ext cx="73434" cy="73434"/>
          </a:xfrm>
          <a:prstGeom prst="ellipse">
            <a:avLst/>
          </a:prstGeom>
          <a:noFill/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7" name="168"/>
          <p:cNvSpPr txBox="1"/>
          <p:nvPr/>
        </p:nvSpPr>
        <p:spPr>
          <a:xfrm>
            <a:off x="524860" y="4960834"/>
            <a:ext cx="73434" cy="73434"/>
          </a:xfrm>
          <a:prstGeom prst="ellipse">
            <a:avLst/>
          </a:prstGeom>
          <a:solidFill>
            <a:schemeClr val="bg1"/>
          </a:solidFill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8" name="169"/>
          <p:cNvSpPr txBox="1"/>
          <p:nvPr/>
        </p:nvSpPr>
        <p:spPr>
          <a:xfrm>
            <a:off x="686344" y="4960834"/>
            <a:ext cx="73434" cy="73434"/>
          </a:xfrm>
          <a:prstGeom prst="ellipse">
            <a:avLst/>
          </a:prstGeom>
          <a:solidFill>
            <a:schemeClr val="bg1"/>
          </a:solidFill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9" name="标题 1"/>
          <p:cNvSpPr txBox="1"/>
          <p:nvPr/>
        </p:nvSpPr>
        <p:spPr>
          <a:xfrm>
            <a:off x="525366" y="1284136"/>
            <a:ext cx="772034" cy="157734"/>
          </a:xfrm>
          <a:custGeom>
            <a:avLst/>
            <a:gdLst>
              <a:gd name="connsiteX0" fmla="*/ 844900 w 1029379"/>
              <a:gd name="connsiteY0" fmla="*/ 0 h 210312"/>
              <a:gd name="connsiteX1" fmla="*/ 937140 w 1029379"/>
              <a:gd name="connsiteY1" fmla="*/ 0 h 210312"/>
              <a:gd name="connsiteX2" fmla="*/ 1029379 w 1029379"/>
              <a:gd name="connsiteY2" fmla="*/ 105156 h 210312"/>
              <a:gd name="connsiteX3" fmla="*/ 937140 w 1029379"/>
              <a:gd name="connsiteY3" fmla="*/ 210312 h 210312"/>
              <a:gd name="connsiteX4" fmla="*/ 844900 w 1029379"/>
              <a:gd name="connsiteY4" fmla="*/ 210312 h 210312"/>
              <a:gd name="connsiteX5" fmla="*/ 937140 w 1029379"/>
              <a:gd name="connsiteY5" fmla="*/ 105156 h 210312"/>
              <a:gd name="connsiteX6" fmla="*/ 675920 w 1029379"/>
              <a:gd name="connsiteY6" fmla="*/ 0 h 210312"/>
              <a:gd name="connsiteX7" fmla="*/ 768160 w 1029379"/>
              <a:gd name="connsiteY7" fmla="*/ 0 h 210312"/>
              <a:gd name="connsiteX8" fmla="*/ 860399 w 1029379"/>
              <a:gd name="connsiteY8" fmla="*/ 105156 h 210312"/>
              <a:gd name="connsiteX9" fmla="*/ 768160 w 1029379"/>
              <a:gd name="connsiteY9" fmla="*/ 210312 h 210312"/>
              <a:gd name="connsiteX10" fmla="*/ 675920 w 1029379"/>
              <a:gd name="connsiteY10" fmla="*/ 210312 h 210312"/>
              <a:gd name="connsiteX11" fmla="*/ 768160 w 1029379"/>
              <a:gd name="connsiteY11" fmla="*/ 105156 h 210312"/>
              <a:gd name="connsiteX12" fmla="*/ 506940 w 1029379"/>
              <a:gd name="connsiteY12" fmla="*/ 0 h 210312"/>
              <a:gd name="connsiteX13" fmla="*/ 599180 w 1029379"/>
              <a:gd name="connsiteY13" fmla="*/ 0 h 210312"/>
              <a:gd name="connsiteX14" fmla="*/ 691419 w 1029379"/>
              <a:gd name="connsiteY14" fmla="*/ 105156 h 210312"/>
              <a:gd name="connsiteX15" fmla="*/ 599180 w 1029379"/>
              <a:gd name="connsiteY15" fmla="*/ 210312 h 210312"/>
              <a:gd name="connsiteX16" fmla="*/ 506940 w 1029379"/>
              <a:gd name="connsiteY16" fmla="*/ 210312 h 210312"/>
              <a:gd name="connsiteX17" fmla="*/ 599180 w 1029379"/>
              <a:gd name="connsiteY17" fmla="*/ 105156 h 210312"/>
              <a:gd name="connsiteX18" fmla="*/ 337960 w 1029379"/>
              <a:gd name="connsiteY18" fmla="*/ 0 h 210312"/>
              <a:gd name="connsiteX19" fmla="*/ 430200 w 1029379"/>
              <a:gd name="connsiteY19" fmla="*/ 0 h 210312"/>
              <a:gd name="connsiteX20" fmla="*/ 522439 w 1029379"/>
              <a:gd name="connsiteY20" fmla="*/ 105156 h 210312"/>
              <a:gd name="connsiteX21" fmla="*/ 430200 w 1029379"/>
              <a:gd name="connsiteY21" fmla="*/ 210312 h 210312"/>
              <a:gd name="connsiteX22" fmla="*/ 337960 w 1029379"/>
              <a:gd name="connsiteY22" fmla="*/ 210312 h 210312"/>
              <a:gd name="connsiteX23" fmla="*/ 430200 w 1029379"/>
              <a:gd name="connsiteY23" fmla="*/ 105156 h 210312"/>
              <a:gd name="connsiteX24" fmla="*/ 168980 w 1029379"/>
              <a:gd name="connsiteY24" fmla="*/ 0 h 210312"/>
              <a:gd name="connsiteX25" fmla="*/ 261220 w 1029379"/>
              <a:gd name="connsiteY25" fmla="*/ 0 h 210312"/>
              <a:gd name="connsiteX26" fmla="*/ 353459 w 1029379"/>
              <a:gd name="connsiteY26" fmla="*/ 105156 h 210312"/>
              <a:gd name="connsiteX27" fmla="*/ 261220 w 1029379"/>
              <a:gd name="connsiteY27" fmla="*/ 210312 h 210312"/>
              <a:gd name="connsiteX28" fmla="*/ 168980 w 1029379"/>
              <a:gd name="connsiteY28" fmla="*/ 210312 h 210312"/>
              <a:gd name="connsiteX29" fmla="*/ 261220 w 1029379"/>
              <a:gd name="connsiteY29" fmla="*/ 105156 h 210312"/>
              <a:gd name="connsiteX30" fmla="*/ 0 w 1029379"/>
              <a:gd name="connsiteY30" fmla="*/ 0 h 210312"/>
              <a:gd name="connsiteX31" fmla="*/ 92240 w 1029379"/>
              <a:gd name="connsiteY31" fmla="*/ 0 h 210312"/>
              <a:gd name="connsiteX32" fmla="*/ 184479 w 1029379"/>
              <a:gd name="connsiteY32" fmla="*/ 105156 h 210312"/>
              <a:gd name="connsiteX33" fmla="*/ 92240 w 1029379"/>
              <a:gd name="connsiteY33" fmla="*/ 210312 h 210312"/>
              <a:gd name="connsiteX34" fmla="*/ 0 w 1029379"/>
              <a:gd name="connsiteY34" fmla="*/ 210312 h 210312"/>
              <a:gd name="connsiteX35" fmla="*/ 92240 w 1029379"/>
              <a:gd name="connsiteY35" fmla="*/ 105156 h 210312"/>
            </a:gdLst>
            <a:ahLst/>
            <a:cxnLst/>
            <a:rect l="l" t="t" r="r" b="b"/>
            <a:pathLst>
              <a:path w="1029379" h="210312">
                <a:moveTo>
                  <a:pt x="844900" y="0"/>
                </a:moveTo>
                <a:lnTo>
                  <a:pt x="937140" y="0"/>
                </a:lnTo>
                <a:lnTo>
                  <a:pt x="1029379" y="105156"/>
                </a:lnTo>
                <a:lnTo>
                  <a:pt x="937140" y="210312"/>
                </a:lnTo>
                <a:lnTo>
                  <a:pt x="844900" y="210312"/>
                </a:lnTo>
                <a:lnTo>
                  <a:pt x="937140" y="105156"/>
                </a:lnTo>
                <a:close/>
                <a:moveTo>
                  <a:pt x="675920" y="0"/>
                </a:moveTo>
                <a:lnTo>
                  <a:pt x="768160" y="0"/>
                </a:lnTo>
                <a:lnTo>
                  <a:pt x="860399" y="105156"/>
                </a:lnTo>
                <a:lnTo>
                  <a:pt x="768160" y="210312"/>
                </a:lnTo>
                <a:lnTo>
                  <a:pt x="675920" y="210312"/>
                </a:lnTo>
                <a:lnTo>
                  <a:pt x="768160" y="105156"/>
                </a:lnTo>
                <a:close/>
                <a:moveTo>
                  <a:pt x="506940" y="0"/>
                </a:moveTo>
                <a:lnTo>
                  <a:pt x="599180" y="0"/>
                </a:lnTo>
                <a:lnTo>
                  <a:pt x="691419" y="105156"/>
                </a:lnTo>
                <a:lnTo>
                  <a:pt x="599180" y="210312"/>
                </a:lnTo>
                <a:lnTo>
                  <a:pt x="506940" y="210312"/>
                </a:lnTo>
                <a:lnTo>
                  <a:pt x="599180" y="105156"/>
                </a:lnTo>
                <a:close/>
                <a:moveTo>
                  <a:pt x="337960" y="0"/>
                </a:moveTo>
                <a:lnTo>
                  <a:pt x="430200" y="0"/>
                </a:lnTo>
                <a:lnTo>
                  <a:pt x="522439" y="105156"/>
                </a:lnTo>
                <a:lnTo>
                  <a:pt x="430200" y="210312"/>
                </a:lnTo>
                <a:lnTo>
                  <a:pt x="337960" y="210312"/>
                </a:lnTo>
                <a:lnTo>
                  <a:pt x="430200" y="105156"/>
                </a:lnTo>
                <a:close/>
                <a:moveTo>
                  <a:pt x="168980" y="0"/>
                </a:moveTo>
                <a:lnTo>
                  <a:pt x="261220" y="0"/>
                </a:lnTo>
                <a:lnTo>
                  <a:pt x="353459" y="105156"/>
                </a:lnTo>
                <a:lnTo>
                  <a:pt x="261220" y="210312"/>
                </a:lnTo>
                <a:lnTo>
                  <a:pt x="168980" y="210312"/>
                </a:lnTo>
                <a:lnTo>
                  <a:pt x="261220" y="105156"/>
                </a:lnTo>
                <a:close/>
                <a:moveTo>
                  <a:pt x="0" y="0"/>
                </a:moveTo>
                <a:lnTo>
                  <a:pt x="92240" y="0"/>
                </a:lnTo>
                <a:lnTo>
                  <a:pt x="184479" y="105156"/>
                </a:lnTo>
                <a:lnTo>
                  <a:pt x="92240" y="210312"/>
                </a:lnTo>
                <a:lnTo>
                  <a:pt x="0" y="210312"/>
                </a:lnTo>
                <a:lnTo>
                  <a:pt x="92240" y="105156"/>
                </a:lnTo>
                <a:close/>
              </a:path>
            </a:pathLst>
          </a:custGeom>
          <a:gradFill>
            <a:gsLst>
              <a:gs pos="16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31" name="4"/>
          <p:cNvSpPr txBox="1"/>
          <p:nvPr/>
        </p:nvSpPr>
        <p:spPr>
          <a:xfrm>
            <a:off x="467360" y="1712595"/>
            <a:ext cx="4152265" cy="130238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  </a:t>
            </a:r>
            <a:endParaRPr lang="zh-CN" altLang="en-US" sz="33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5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期末总复习</a:t>
            </a:r>
            <a:endParaRPr lang="zh-CN" altLang="en-US" sz="33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algn="ctr">
              <a:lnSpc>
                <a:spcPct val="130000"/>
              </a:lnSpc>
            </a:pPr>
            <a:endParaRPr kumimoji="1" lang="zh-CN" altLang="en-US" sz="33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71550" y="3004185"/>
            <a:ext cx="6264910" cy="18002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graphicFrame>
        <p:nvGraphicFramePr>
          <p:cNvPr id="95247" name="对象 95246"/>
          <p:cNvGraphicFramePr/>
          <p:nvPr/>
        </p:nvGraphicFramePr>
        <p:xfrm>
          <a:off x="767715" y="823595"/>
          <a:ext cx="36607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" name="" r:id="rId1" imgW="1625600" imgH="228600" progId="Equation.3">
                  <p:embed/>
                </p:oleObj>
              </mc:Choice>
              <mc:Fallback>
                <p:oleObj name="" r:id="rId1" imgW="1625600" imgH="228600" progId="Equation.3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7715" y="823595"/>
                        <a:ext cx="3660775" cy="51435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对象 167938"/>
          <p:cNvGraphicFramePr/>
          <p:nvPr/>
        </p:nvGraphicFramePr>
        <p:xfrm>
          <a:off x="4572000" y="845820"/>
          <a:ext cx="4145280" cy="4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095500" imgH="203200" progId="Equation.3">
                  <p:embed/>
                </p:oleObj>
              </mc:Choice>
              <mc:Fallback>
                <p:oleObj name="" r:id="rId3" imgW="2095500" imgH="203200" progId="Equation.3">
                  <p:embed/>
                  <p:pic>
                    <p:nvPicPr>
                      <p:cNvPr id="0" name="图片 32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845820"/>
                        <a:ext cx="4145280" cy="4362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0" name="对象 167939"/>
          <p:cNvGraphicFramePr/>
          <p:nvPr/>
        </p:nvGraphicFramePr>
        <p:xfrm>
          <a:off x="820420" y="1482725"/>
          <a:ext cx="5249545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2501900" imgH="203200" progId="Equation.3">
                  <p:embed/>
                </p:oleObj>
              </mc:Choice>
              <mc:Fallback>
                <p:oleObj name="" r:id="rId5" imgW="2501900" imgH="203200" progId="Equation.3">
                  <p:embed/>
                  <p:pic>
                    <p:nvPicPr>
                      <p:cNvPr id="0" name="图片 32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420" y="1482725"/>
                        <a:ext cx="5249545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49" name="对象 257048"/>
          <p:cNvGraphicFramePr/>
          <p:nvPr/>
        </p:nvGraphicFramePr>
        <p:xfrm>
          <a:off x="827405" y="1952625"/>
          <a:ext cx="3551555" cy="93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447800" imgH="444500" progId="Equation.3">
                  <p:embed/>
                </p:oleObj>
              </mc:Choice>
              <mc:Fallback>
                <p:oleObj name="" r:id="rId7" imgW="1447800" imgH="444500" progId="Equation.3">
                  <p:embed/>
                  <p:pic>
                    <p:nvPicPr>
                      <p:cNvPr id="0" name="图片 32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405" y="1952625"/>
                        <a:ext cx="3551555" cy="935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20420" y="3465830"/>
            <a:ext cx="6769100" cy="15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graphicFrame>
        <p:nvGraphicFramePr>
          <p:cNvPr id="139317" name="对象 139316"/>
          <p:cNvGraphicFramePr/>
          <p:nvPr/>
        </p:nvGraphicFramePr>
        <p:xfrm>
          <a:off x="939165" y="3194050"/>
          <a:ext cx="3631565" cy="5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1509395" imgH="215900" progId="Equation.3">
                  <p:embed/>
                </p:oleObj>
              </mc:Choice>
              <mc:Fallback>
                <p:oleObj name="" r:id="rId9" imgW="1509395" imgH="215900" progId="Equation.3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9165" y="3194050"/>
                        <a:ext cx="3631565" cy="5086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18" name="对象 139317"/>
          <p:cNvGraphicFramePr/>
          <p:nvPr/>
        </p:nvGraphicFramePr>
        <p:xfrm>
          <a:off x="4716145" y="3210560"/>
          <a:ext cx="233616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1" imgW="1103630" imgH="203200" progId="Equation.3">
                  <p:embed/>
                </p:oleObj>
              </mc:Choice>
              <mc:Fallback>
                <p:oleObj name="" r:id="rId11" imgW="1103630" imgH="203200" progId="Equation.3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6145" y="3210560"/>
                        <a:ext cx="2336165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19" name="对象 139318"/>
          <p:cNvGraphicFramePr/>
          <p:nvPr/>
        </p:nvGraphicFramePr>
        <p:xfrm>
          <a:off x="2915920" y="3651885"/>
          <a:ext cx="3055620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3" imgW="1510030" imgH="203200" progId="Equation.3">
                  <p:embed/>
                </p:oleObj>
              </mc:Choice>
              <mc:Fallback>
                <p:oleObj name="" r:id="rId13" imgW="1510030" imgH="203200" progId="Equation.3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15920" y="3651885"/>
                        <a:ext cx="3055620" cy="423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20" name="对象 139319"/>
          <p:cNvGraphicFramePr/>
          <p:nvPr/>
        </p:nvGraphicFramePr>
        <p:xfrm>
          <a:off x="2987675" y="4024630"/>
          <a:ext cx="3697605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5" imgW="1827530" imgH="203200" progId="Equation.3">
                  <p:embed/>
                </p:oleObj>
              </mc:Choice>
              <mc:Fallback>
                <p:oleObj name="" r:id="rId15" imgW="1827530" imgH="203200" progId="Equation.3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87675" y="4024630"/>
                        <a:ext cx="3697605" cy="423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11505" y="267970"/>
            <a:ext cx="574040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方差，协方差，相关系数的计算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57935" y="771525"/>
            <a:ext cx="5904865" cy="4176395"/>
          </a:xfrm>
          <a:prstGeom prst="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noFill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15440" y="1346200"/>
            <a:ext cx="1471930" cy="30353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5440" y="1778000"/>
            <a:ext cx="1570355" cy="30353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87830" y="2354580"/>
            <a:ext cx="1570355" cy="35687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1551305" y="3122930"/>
            <a:ext cx="1864995" cy="35687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1551305" y="3794760"/>
            <a:ext cx="1864995" cy="33972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1615440" y="4298950"/>
            <a:ext cx="1471930" cy="33972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4068445" y="914400"/>
            <a:ext cx="735965" cy="26733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8"/>
          <a:stretch>
            <a:fillRect/>
          </a:stretch>
        </p:blipFill>
        <p:spPr>
          <a:xfrm>
            <a:off x="4279265" y="1306830"/>
            <a:ext cx="392430" cy="28575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9"/>
          <a:stretch>
            <a:fillRect/>
          </a:stretch>
        </p:blipFill>
        <p:spPr>
          <a:xfrm>
            <a:off x="4279265" y="1779905"/>
            <a:ext cx="490855" cy="28575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5593715" y="2286635"/>
            <a:ext cx="343535" cy="32131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4208145" y="2926715"/>
            <a:ext cx="883285" cy="69659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4352925" y="3740785"/>
            <a:ext cx="318770" cy="24955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13"/>
          <a:stretch>
            <a:fillRect/>
          </a:stretch>
        </p:blipFill>
        <p:spPr>
          <a:xfrm>
            <a:off x="4208145" y="4120515"/>
            <a:ext cx="417195" cy="69659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14"/>
          <a:stretch>
            <a:fillRect/>
          </a:stretch>
        </p:blipFill>
        <p:spPr>
          <a:xfrm>
            <a:off x="5547995" y="925830"/>
            <a:ext cx="834390" cy="28575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15"/>
          <a:stretch>
            <a:fillRect/>
          </a:stretch>
        </p:blipFill>
        <p:spPr>
          <a:xfrm>
            <a:off x="5431790" y="1274445"/>
            <a:ext cx="1324610" cy="35687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16"/>
          <a:stretch>
            <a:fillRect/>
          </a:stretch>
        </p:blipFill>
        <p:spPr>
          <a:xfrm>
            <a:off x="5288280" y="1769745"/>
            <a:ext cx="1496695" cy="35687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4328160" y="2282190"/>
            <a:ext cx="343535" cy="32131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7"/>
          <a:stretch>
            <a:fillRect/>
          </a:stretch>
        </p:blipFill>
        <p:spPr>
          <a:xfrm>
            <a:off x="5317490" y="2943225"/>
            <a:ext cx="1324610" cy="75057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8"/>
          <a:stretch>
            <a:fillRect/>
          </a:stretch>
        </p:blipFill>
        <p:spPr>
          <a:xfrm>
            <a:off x="5575935" y="3758565"/>
            <a:ext cx="417195" cy="30353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9"/>
          <a:stretch>
            <a:fillRect/>
          </a:stretch>
        </p:blipFill>
        <p:spPr>
          <a:xfrm>
            <a:off x="5428615" y="4155440"/>
            <a:ext cx="564515" cy="6965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11505" y="218440"/>
            <a:ext cx="655828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常见分布的概率分布（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自己写）及数字特征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3482975" y="798830"/>
            <a:ext cx="76200" cy="41484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1247140" y="1167765"/>
            <a:ext cx="5915025" cy="35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940" y="843280"/>
            <a:ext cx="3509645" cy="166052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70000"/>
              </a:lnSpc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1. 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切比雪夫不等式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2. 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大数定律的结论理解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3. 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中心极限定理的应用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33909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/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第五章主要考点</a:t>
            </a:r>
            <a:endParaRPr lang="zh-CN" altLang="en-US" sz="1600">
              <a:solidFill>
                <a:srgbClr val="0000FF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4" name="对象 -2147482423"/>
          <p:cNvGraphicFramePr>
            <a:graphicFrameLocks noChangeAspect="1"/>
          </p:cNvGraphicFramePr>
          <p:nvPr/>
        </p:nvGraphicFramePr>
        <p:xfrm>
          <a:off x="827405" y="2643505"/>
          <a:ext cx="6329045" cy="231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479800" imgH="1270000" progId="Equation.3">
                  <p:embed/>
                </p:oleObj>
              </mc:Choice>
              <mc:Fallback>
                <p:oleObj name="" r:id="rId1" imgW="3479800" imgH="12700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405" y="2643505"/>
                        <a:ext cx="6329045" cy="2319020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115" y="33909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/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第五章主要考点</a:t>
            </a:r>
            <a:endParaRPr lang="zh-CN" altLang="en-US" sz="1600">
              <a:solidFill>
                <a:srgbClr val="0000FF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Object 130"/>
          <p:cNvGraphicFramePr>
            <a:graphicFrameLocks noChangeAspect="1"/>
          </p:cNvGraphicFramePr>
          <p:nvPr/>
        </p:nvGraphicFramePr>
        <p:xfrm>
          <a:off x="467360" y="988060"/>
          <a:ext cx="8251825" cy="372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724400" imgH="2032000" progId="Equation.3">
                  <p:embed/>
                </p:oleObj>
              </mc:Choice>
              <mc:Fallback>
                <p:oleObj name="" r:id="rId1" imgW="4724400" imgH="2032000" progId="Equation.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360" y="988060"/>
                        <a:ext cx="8251825" cy="3729990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360" y="843280"/>
            <a:ext cx="6677660" cy="16414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统计量的理解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，常见的统计量</a:t>
            </a:r>
            <a:endParaRPr lang="zh-CN" altLang="en-US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三大抽样分布的构造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，密度曲线走向，分位点</a:t>
            </a:r>
            <a:endParaRPr lang="zh-CN" altLang="en-US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关于正态总体均值和方差相关的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抽样分布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33909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第六章主要考点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3580447"/>
            <a:ext cx="5080000" cy="108839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</a:rPr>
              <a:t>典型题型</a:t>
            </a:r>
            <a:endParaRPr lang="zh-CN" altLang="en-US" sz="2400" b="1"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关于概念和结论的填空选择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1043940" y="2571750"/>
            <a:ext cx="1670050" cy="9150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60065" y="2610485"/>
            <a:ext cx="1704975" cy="88138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5" y="2584450"/>
            <a:ext cx="2132330" cy="89662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7452360" y="339725"/>
            <a:ext cx="1158240" cy="94361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5"/>
          <a:stretch>
            <a:fillRect/>
          </a:stretch>
        </p:blipFill>
        <p:spPr>
          <a:xfrm>
            <a:off x="7524115" y="1658620"/>
            <a:ext cx="1251585" cy="8261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215" y="987425"/>
            <a:ext cx="8561070" cy="1938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1. 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点估计：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矩估计法，极大似然估计法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2. 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点估计量的评选标准：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无偏性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，有效性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3. 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总体均值和方差的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矩估计量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无偏估计量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的结论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4. 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区间估计的概念理解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5. 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单正态总体的均值和方差的置信区间（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熟记三个置信区间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41148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第七章主要考点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115" y="3750945"/>
            <a:ext cx="708152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</a:rPr>
              <a:t>典型题型</a:t>
            </a:r>
            <a:endParaRPr lang="zh-CN" altLang="en-US" sz="2000" b="1"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点估计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（包括评选标准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 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区间估计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（规范步骤）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1043940" y="2925445"/>
            <a:ext cx="1854835" cy="78486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131820" y="3004185"/>
            <a:ext cx="1997710" cy="85471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090" y="2966085"/>
            <a:ext cx="2691765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360" y="843280"/>
            <a:ext cx="7004685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1. 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假设检验的基本概念理解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2. 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单正态总体均值和方差的假设检验（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熟记三个拒绝域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33909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第八章主要考点</a:t>
            </a:r>
            <a:endParaRPr lang="zh-CN" altLang="en-US" sz="1600">
              <a:solidFill>
                <a:srgbClr val="0000FF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8" name="图片 17"/>
          <p:cNvPicPr/>
          <p:nvPr/>
        </p:nvPicPr>
        <p:blipFill>
          <a:blip r:embed="rId1"/>
          <a:stretch>
            <a:fillRect/>
          </a:stretch>
        </p:blipFill>
        <p:spPr>
          <a:xfrm>
            <a:off x="694055" y="2014220"/>
            <a:ext cx="1528445" cy="10287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2703830" y="2014220"/>
            <a:ext cx="1658620" cy="1100455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609465" y="2045970"/>
            <a:ext cx="2679065" cy="1210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0870" y="3185160"/>
            <a:ext cx="65424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典型题型</a:t>
            </a:r>
            <a:endParaRPr lang="zh-CN" altLang="en-US" sz="2000" b="1"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单个正态总体的均值和方差的假设检验。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（关键记住拒绝域，写好过程，算对数，下对结论）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41705" y="285115"/>
          <a:ext cx="6931660" cy="4761865"/>
        </p:xfrm>
        <a:graphic>
          <a:graphicData uri="http://schemas.openxmlformats.org/drawingml/2006/table">
            <a:tbl>
              <a:tblPr/>
              <a:tblGrid>
                <a:gridCol w="881380"/>
                <a:gridCol w="1955165"/>
                <a:gridCol w="1948180"/>
                <a:gridCol w="2146935"/>
              </a:tblGrid>
              <a:tr h="25590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参数</a:t>
                      </a:r>
                      <a:endParaRPr lang="zh-CN" sz="16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866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枢轴量</a:t>
                      </a:r>
                      <a:endParaRPr lang="zh-CN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55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置信区间</a:t>
                      </a:r>
                      <a:endParaRPr lang="zh-CN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540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假设</a:t>
                      </a:r>
                      <a:endParaRPr lang="zh-CN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93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检验统计量</a:t>
                      </a:r>
                      <a:endParaRPr lang="zh-CN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410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拒绝域</a:t>
                      </a:r>
                      <a:endParaRPr lang="zh-CN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285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对应分布密度曲线图形</a:t>
                      </a:r>
                      <a:endParaRPr lang="zh-CN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30" y="278765"/>
            <a:ext cx="607060" cy="25463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855" y="316230"/>
            <a:ext cx="570865" cy="21717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99835" y="339090"/>
            <a:ext cx="609600" cy="19431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2252345" y="641985"/>
            <a:ext cx="1144905" cy="52387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4083685" y="699135"/>
            <a:ext cx="1234440" cy="46672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5989320" y="778510"/>
            <a:ext cx="1326515" cy="48895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8"/>
          <a:stretch>
            <a:fillRect/>
          </a:stretch>
        </p:blipFill>
        <p:spPr>
          <a:xfrm>
            <a:off x="2339340" y="1359535"/>
            <a:ext cx="765810" cy="32512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9"/>
          <a:stretch>
            <a:fillRect/>
          </a:stretch>
        </p:blipFill>
        <p:spPr>
          <a:xfrm>
            <a:off x="3973195" y="1347470"/>
            <a:ext cx="1043305" cy="317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6048375" y="1367790"/>
            <a:ext cx="1287145" cy="35623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2315845" y="1816735"/>
            <a:ext cx="1048385" cy="25590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4083685" y="1779270"/>
            <a:ext cx="1157605" cy="23114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5998845" y="1847850"/>
            <a:ext cx="1382395" cy="21399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13"/>
          <a:stretch>
            <a:fillRect/>
          </a:stretch>
        </p:blipFill>
        <p:spPr>
          <a:xfrm>
            <a:off x="2032635" y="2139315"/>
            <a:ext cx="1452245" cy="52387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14"/>
          <a:stretch>
            <a:fillRect/>
          </a:stretch>
        </p:blipFill>
        <p:spPr>
          <a:xfrm>
            <a:off x="3947795" y="2091690"/>
            <a:ext cx="1503680" cy="61722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15"/>
          <a:stretch>
            <a:fillRect/>
          </a:stretch>
        </p:blipFill>
        <p:spPr>
          <a:xfrm>
            <a:off x="5868035" y="2200275"/>
            <a:ext cx="1650365" cy="525145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16"/>
          <a:stretch>
            <a:fillRect/>
          </a:stretch>
        </p:blipFill>
        <p:spPr>
          <a:xfrm>
            <a:off x="2217420" y="2787650"/>
            <a:ext cx="1178560" cy="91821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7"/>
          <a:stretch>
            <a:fillRect/>
          </a:stretch>
        </p:blipFill>
        <p:spPr>
          <a:xfrm>
            <a:off x="4063365" y="2859405"/>
            <a:ext cx="1302385" cy="9525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8"/>
          <a:stretch>
            <a:fillRect/>
          </a:stretch>
        </p:blipFill>
        <p:spPr>
          <a:xfrm>
            <a:off x="5868035" y="2915285"/>
            <a:ext cx="1762125" cy="88646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9"/>
          <a:stretch>
            <a:fillRect/>
          </a:stretch>
        </p:blipFill>
        <p:spPr>
          <a:xfrm>
            <a:off x="2141220" y="3921125"/>
            <a:ext cx="1254760" cy="99695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9"/>
          <a:stretch>
            <a:fillRect/>
          </a:stretch>
        </p:blipFill>
        <p:spPr>
          <a:xfrm>
            <a:off x="4139565" y="3921125"/>
            <a:ext cx="1158240" cy="94361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20"/>
          <a:stretch>
            <a:fillRect/>
          </a:stretch>
        </p:blipFill>
        <p:spPr>
          <a:xfrm>
            <a:off x="6083935" y="4045585"/>
            <a:ext cx="1251585" cy="8261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/>
          <p:cNvSpPr txBox="1"/>
          <p:nvPr/>
        </p:nvSpPr>
        <p:spPr>
          <a:xfrm>
            <a:off x="35719" y="-62071"/>
            <a:ext cx="9144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0" name="AIPPT4"/>
          <p:cNvSpPr txBox="1"/>
          <p:nvPr/>
        </p:nvSpPr>
        <p:spPr>
          <a:xfrm rot="1800000">
            <a:off x="7769029" y="1076230"/>
            <a:ext cx="2136886" cy="4934927"/>
          </a:xfrm>
          <a:custGeom>
            <a:avLst/>
            <a:gdLst>
              <a:gd name="connsiteX0" fmla="*/ 0 w 2849181"/>
              <a:gd name="connsiteY0" fmla="*/ 0 h 6579902"/>
              <a:gd name="connsiteX1" fmla="*/ 2849181 w 2849181"/>
              <a:gd name="connsiteY1" fmla="*/ 4934927 h 6579902"/>
              <a:gd name="connsiteX2" fmla="*/ 0 w 2849181"/>
              <a:gd name="connsiteY2" fmla="*/ 6579902 h 6579902"/>
              <a:gd name="connsiteX0-1" fmla="*/ 0 w 2849181"/>
              <a:gd name="connsiteY0-2" fmla="*/ 0 h 6579902"/>
              <a:gd name="connsiteX1-3" fmla="*/ 2849181 w 2849181"/>
              <a:gd name="connsiteY1-4" fmla="*/ 4934927 h 6579902"/>
              <a:gd name="connsiteX2-5" fmla="*/ 0 w 2849181"/>
              <a:gd name="connsiteY2-6" fmla="*/ 6579902 h 6579902"/>
              <a:gd name="connsiteX3" fmla="*/ 0 w 2849181"/>
              <a:gd name="connsiteY3" fmla="*/ 0 h 6579902"/>
              <a:gd name="connsiteX0-7" fmla="*/ 0 w 2849181"/>
              <a:gd name="connsiteY0-8" fmla="*/ 0 h 6579902"/>
              <a:gd name="connsiteX1-9" fmla="*/ 2849181 w 2849181"/>
              <a:gd name="connsiteY1-10" fmla="*/ 4934927 h 6579902"/>
              <a:gd name="connsiteX2-11" fmla="*/ 0 w 2849181"/>
              <a:gd name="connsiteY2-12" fmla="*/ 6579902 h 6579902"/>
              <a:gd name="connsiteX3-13" fmla="*/ 0 w 2849181"/>
              <a:gd name="connsiteY3-14" fmla="*/ 0 h 6579902"/>
              <a:gd name="connsiteX0-15" fmla="*/ 0 w 2849181"/>
              <a:gd name="connsiteY0-16" fmla="*/ 0 h 6579902"/>
              <a:gd name="connsiteX1-17" fmla="*/ 2849181 w 2849181"/>
              <a:gd name="connsiteY1-18" fmla="*/ 4934927 h 6579902"/>
              <a:gd name="connsiteX2-19" fmla="*/ 0 w 2849181"/>
              <a:gd name="connsiteY2-20" fmla="*/ 6579902 h 6579902"/>
              <a:gd name="connsiteX3-21" fmla="*/ 0 w 2849181"/>
              <a:gd name="connsiteY3-22" fmla="*/ 0 h 6579902"/>
              <a:gd name="connsiteX0-23" fmla="*/ 0 w 2849181"/>
              <a:gd name="connsiteY0-24" fmla="*/ 0 h 6579902"/>
              <a:gd name="connsiteX1-25" fmla="*/ 2849181 w 2849181"/>
              <a:gd name="connsiteY1-26" fmla="*/ 4934927 h 6579902"/>
              <a:gd name="connsiteX2-27" fmla="*/ 0 w 2849181"/>
              <a:gd name="connsiteY2-28" fmla="*/ 6579902 h 6579902"/>
              <a:gd name="connsiteX3-29" fmla="*/ 0 w 2849181"/>
              <a:gd name="connsiteY3-30" fmla="*/ 0 h 6579902"/>
              <a:gd name="connsiteX0-31" fmla="*/ 0 w 2849181"/>
              <a:gd name="connsiteY0-32" fmla="*/ 0 h 6579902"/>
              <a:gd name="connsiteX1-33" fmla="*/ 2849181 w 2849181"/>
              <a:gd name="connsiteY1-34" fmla="*/ 4934927 h 6579902"/>
              <a:gd name="connsiteX2-35" fmla="*/ 0 w 2849181"/>
              <a:gd name="connsiteY2-36" fmla="*/ 6579902 h 6579902"/>
              <a:gd name="connsiteX3-37" fmla="*/ 0 w 2849181"/>
              <a:gd name="connsiteY3-38" fmla="*/ 0 h 6579902"/>
            </a:gdLst>
            <a:ahLst/>
            <a:cxnLst/>
            <a:rect l="l" t="t" r="r" b="b"/>
            <a:pathLst>
              <a:path w="2849181" h="6579902">
                <a:moveTo>
                  <a:pt x="0" y="0"/>
                </a:moveTo>
                <a:lnTo>
                  <a:pt x="2849181" y="4934927"/>
                </a:lnTo>
                <a:lnTo>
                  <a:pt x="0" y="6579902"/>
                </a:lnTo>
                <a:cubicBezTo>
                  <a:pt x="803750" y="4126916"/>
                  <a:pt x="648929" y="3317279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95000">
                <a:schemeClr val="accent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1" name="AIPPT5"/>
          <p:cNvSpPr txBox="1"/>
          <p:nvPr/>
        </p:nvSpPr>
        <p:spPr>
          <a:xfrm>
            <a:off x="2381273" y="0"/>
            <a:ext cx="6762727" cy="4417583"/>
          </a:xfrm>
          <a:custGeom>
            <a:avLst/>
            <a:gdLst>
              <a:gd name="connsiteX0" fmla="*/ 0 w 9585394"/>
              <a:gd name="connsiteY0" fmla="*/ 0 h 6261420"/>
              <a:gd name="connsiteX1" fmla="*/ 9585394 w 9585394"/>
              <a:gd name="connsiteY1" fmla="*/ 0 h 6261420"/>
              <a:gd name="connsiteX2" fmla="*/ 9585394 w 9585394"/>
              <a:gd name="connsiteY2" fmla="*/ 6261420 h 6261420"/>
              <a:gd name="connsiteX3" fmla="*/ 9496994 w 9585394"/>
              <a:gd name="connsiteY3" fmla="*/ 6124385 h 6261420"/>
              <a:gd name="connsiteX4" fmla="*/ 396942 w 9585394"/>
              <a:gd name="connsiteY4" fmla="*/ 22524 h 6261420"/>
              <a:gd name="connsiteX0-1" fmla="*/ 0 w 9585394"/>
              <a:gd name="connsiteY0-2" fmla="*/ 0 h 6261420"/>
              <a:gd name="connsiteX1-3" fmla="*/ 9585394 w 9585394"/>
              <a:gd name="connsiteY1-4" fmla="*/ 0 h 6261420"/>
              <a:gd name="connsiteX2-5" fmla="*/ 9585394 w 9585394"/>
              <a:gd name="connsiteY2-6" fmla="*/ 6261420 h 6261420"/>
              <a:gd name="connsiteX3-7" fmla="*/ 9496994 w 9585394"/>
              <a:gd name="connsiteY3-8" fmla="*/ 6124385 h 6261420"/>
              <a:gd name="connsiteX4-9" fmla="*/ 396942 w 9585394"/>
              <a:gd name="connsiteY4-10" fmla="*/ 22524 h 6261420"/>
              <a:gd name="connsiteX5" fmla="*/ 0 w 9585394"/>
              <a:gd name="connsiteY5" fmla="*/ 0 h 6261420"/>
              <a:gd name="connsiteX0-11" fmla="*/ 0 w 9585394"/>
              <a:gd name="connsiteY0-12" fmla="*/ 0 h 6261420"/>
              <a:gd name="connsiteX1-13" fmla="*/ 9585394 w 9585394"/>
              <a:gd name="connsiteY1-14" fmla="*/ 0 h 6261420"/>
              <a:gd name="connsiteX2-15" fmla="*/ 9585394 w 9585394"/>
              <a:gd name="connsiteY2-16" fmla="*/ 6261420 h 6261420"/>
              <a:gd name="connsiteX3-17" fmla="*/ 9496994 w 9585394"/>
              <a:gd name="connsiteY3-18" fmla="*/ 6124385 h 6261420"/>
              <a:gd name="connsiteX4-19" fmla="*/ 396942 w 9585394"/>
              <a:gd name="connsiteY4-20" fmla="*/ 22524 h 6261420"/>
              <a:gd name="connsiteX5-21" fmla="*/ 0 w 9585394"/>
              <a:gd name="connsiteY5-22" fmla="*/ 0 h 6261420"/>
            </a:gdLst>
            <a:ahLst/>
            <a:cxnLst/>
            <a:rect l="l" t="t" r="r" b="b"/>
            <a:pathLst>
              <a:path w="9585394" h="6261420">
                <a:moveTo>
                  <a:pt x="0" y="0"/>
                </a:moveTo>
                <a:lnTo>
                  <a:pt x="9585394" y="0"/>
                </a:lnTo>
                <a:lnTo>
                  <a:pt x="9585394" y="6261420"/>
                </a:lnTo>
                <a:lnTo>
                  <a:pt x="9496994" y="6124385"/>
                </a:lnTo>
                <a:cubicBezTo>
                  <a:pt x="8309305" y="3300016"/>
                  <a:pt x="4444766" y="361088"/>
                  <a:pt x="396942" y="225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2" name="AIPPT6"/>
          <p:cNvSpPr txBox="1"/>
          <p:nvPr/>
        </p:nvSpPr>
        <p:spPr>
          <a:xfrm>
            <a:off x="2843064" y="0"/>
            <a:ext cx="6300936" cy="3322430"/>
          </a:xfrm>
          <a:custGeom>
            <a:avLst/>
            <a:gdLst>
              <a:gd name="connsiteX0" fmla="*/ 394711 w 8401248"/>
              <a:gd name="connsiteY0" fmla="*/ 0 h 4429906"/>
              <a:gd name="connsiteX1" fmla="*/ 8401248 w 8401248"/>
              <a:gd name="connsiteY1" fmla="*/ 0 h 4429906"/>
              <a:gd name="connsiteX2" fmla="*/ 8401248 w 8401248"/>
              <a:gd name="connsiteY2" fmla="*/ 4429744 h 4429906"/>
              <a:gd name="connsiteX3" fmla="*/ 8401246 w 8401248"/>
              <a:gd name="connsiteY3" fmla="*/ 4429906 h 4429906"/>
              <a:gd name="connsiteX4" fmla="*/ 8247619 w 8401248"/>
              <a:gd name="connsiteY4" fmla="*/ 4164366 h 4429906"/>
              <a:gd name="connsiteX5" fmla="*/ 103520 w 8401248"/>
              <a:gd name="connsiteY5" fmla="*/ 29035 h 4429906"/>
              <a:gd name="connsiteX6" fmla="*/ 0 w 8401248"/>
              <a:gd name="connsiteY6" fmla="*/ 17028 h 4429906"/>
            </a:gdLst>
            <a:ahLst/>
            <a:cxnLst/>
            <a:rect l="l" t="t" r="r" b="b"/>
            <a:pathLst>
              <a:path w="8401248" h="4429906">
                <a:moveTo>
                  <a:pt x="394711" y="0"/>
                </a:moveTo>
                <a:lnTo>
                  <a:pt x="8401248" y="0"/>
                </a:lnTo>
                <a:lnTo>
                  <a:pt x="8401248" y="4429744"/>
                </a:lnTo>
                <a:lnTo>
                  <a:pt x="8401246" y="4429906"/>
                </a:lnTo>
                <a:lnTo>
                  <a:pt x="8247619" y="4164366"/>
                </a:lnTo>
                <a:cubicBezTo>
                  <a:pt x="6950602" y="2092650"/>
                  <a:pt x="3919853" y="512799"/>
                  <a:pt x="103520" y="29035"/>
                </a:cubicBezTo>
                <a:lnTo>
                  <a:pt x="0" y="1702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3" name="弧形 34"/>
          <p:cNvSpPr txBox="1"/>
          <p:nvPr/>
        </p:nvSpPr>
        <p:spPr>
          <a:xfrm>
            <a:off x="4954988" y="533400"/>
            <a:ext cx="3886199" cy="3886200"/>
          </a:xfrm>
          <a:prstGeom prst="arc">
            <a:avLst>
              <a:gd name="adj1" fmla="val 18791015"/>
              <a:gd name="adj2" fmla="val 11826332"/>
            </a:avLst>
          </a:prstGeom>
          <a:noFill/>
          <a:ln w="1905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4" name="椭圆 35"/>
          <p:cNvSpPr txBox="1"/>
          <p:nvPr/>
        </p:nvSpPr>
        <p:spPr>
          <a:xfrm>
            <a:off x="5150210" y="796726"/>
            <a:ext cx="3435748" cy="3435749"/>
          </a:xfrm>
          <a:prstGeom prst="ellipse">
            <a:avLst/>
          </a:prstGeom>
          <a:solidFill>
            <a:schemeClr val="bg1"/>
          </a:solidFill>
          <a:ln w="3175" cap="sq">
            <a:noFill/>
            <a:miter/>
          </a:ln>
          <a:effectLst>
            <a:outerShdw blurRad="190500" dist="12700" sx="102000" sy="102000" algn="ctr" rotWithShape="0">
              <a:schemeClr val="accent1">
                <a:alpha val="14000"/>
              </a:schemeClr>
            </a:outerShdw>
          </a:effectLst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5" name="椭圆 36"/>
          <p:cNvSpPr txBox="1"/>
          <p:nvPr/>
        </p:nvSpPr>
        <p:spPr>
          <a:xfrm>
            <a:off x="5284697" y="920260"/>
            <a:ext cx="3188680" cy="3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175" cap="sq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6" name="椭圆 38"/>
          <p:cNvSpPr txBox="1"/>
          <p:nvPr/>
        </p:nvSpPr>
        <p:spPr>
          <a:xfrm rot="21442116">
            <a:off x="4935278" y="1808304"/>
            <a:ext cx="204877" cy="20487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7" name="23"/>
          <p:cNvSpPr txBox="1"/>
          <p:nvPr/>
        </p:nvSpPr>
        <p:spPr>
          <a:xfrm>
            <a:off x="499934" y="455863"/>
            <a:ext cx="1474105" cy="340906"/>
          </a:xfrm>
          <a:prstGeom prst="roundRect">
            <a:avLst>
              <a:gd name="adj" fmla="val 1228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135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青岛理工大学</a:t>
            </a:r>
            <a:endParaRPr kumimoji="1" lang="zh-CN" altLang="en-US" sz="135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19" name="图片 56" descr="C:\Users\li_zj\Desktop\tushuguan.pngtushuguan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5413868" y="1106329"/>
            <a:ext cx="2930341" cy="2929890"/>
          </a:xfrm>
          <a:custGeom>
            <a:avLst/>
            <a:gdLst>
              <a:gd name="connsiteX0" fmla="*/ 1953560 w 3907121"/>
              <a:gd name="connsiteY0" fmla="*/ 0 h 3907124"/>
              <a:gd name="connsiteX1" fmla="*/ 3907121 w 3907121"/>
              <a:gd name="connsiteY1" fmla="*/ 1953562 h 3907124"/>
              <a:gd name="connsiteX2" fmla="*/ 1953560 w 3907121"/>
              <a:gd name="connsiteY2" fmla="*/ 3907124 h 3907124"/>
              <a:gd name="connsiteX3" fmla="*/ 0 w 3907121"/>
              <a:gd name="connsiteY3" fmla="*/ 1953562 h 3907124"/>
              <a:gd name="connsiteX4" fmla="*/ 1953560 w 3907121"/>
              <a:gd name="connsiteY4" fmla="*/ 0 h 3907124"/>
            </a:gdLst>
            <a:ahLst/>
            <a:cxnLst/>
            <a:rect l="l" t="t" r="r" b="b"/>
            <a:pathLst>
              <a:path w="3907121" h="3907124">
                <a:moveTo>
                  <a:pt x="1953560" y="0"/>
                </a:moveTo>
                <a:cubicBezTo>
                  <a:pt x="3032482" y="0"/>
                  <a:pt x="3907121" y="874640"/>
                  <a:pt x="3907121" y="1953562"/>
                </a:cubicBezTo>
                <a:cubicBezTo>
                  <a:pt x="3907121" y="3032484"/>
                  <a:pt x="3032482" y="3907124"/>
                  <a:pt x="1953560" y="3907124"/>
                </a:cubicBezTo>
                <a:cubicBezTo>
                  <a:pt x="874638" y="3907124"/>
                  <a:pt x="0" y="3032484"/>
                  <a:pt x="0" y="1953562"/>
                </a:cubicBezTo>
                <a:cubicBezTo>
                  <a:pt x="0" y="874640"/>
                  <a:pt x="874638" y="0"/>
                  <a:pt x="195356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" name="椭圆 40"/>
          <p:cNvSpPr txBox="1"/>
          <p:nvPr/>
        </p:nvSpPr>
        <p:spPr>
          <a:xfrm rot="157884" flipH="1">
            <a:off x="7832644" y="1023298"/>
            <a:ext cx="636988" cy="636988"/>
          </a:xfrm>
          <a:prstGeom prst="ellipse">
            <a:avLst/>
          </a:prstGeom>
          <a:solidFill>
            <a:schemeClr val="accent1"/>
          </a:solidFill>
          <a:ln w="63500" cap="sq">
            <a:solidFill>
              <a:schemeClr val="bg1"/>
            </a:solidFill>
            <a:miter/>
          </a:ln>
          <a:effectLst>
            <a:outerShdw blurRad="101600" dist="76200" dir="5400000" algn="t" rotWithShape="0">
              <a:schemeClr val="accent4">
                <a:lumMod val="75000"/>
                <a:alpha val="12000"/>
              </a:schemeClr>
            </a:outerShdw>
          </a:effectLst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1" name="17"/>
          <p:cNvSpPr txBox="1"/>
          <p:nvPr/>
        </p:nvSpPr>
        <p:spPr>
          <a:xfrm>
            <a:off x="7997208" y="1202237"/>
            <a:ext cx="307859" cy="279110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2" name="PPT-18"/>
          <p:cNvSpPr txBox="1"/>
          <p:nvPr/>
        </p:nvSpPr>
        <p:spPr>
          <a:xfrm flipH="1">
            <a:off x="7764971" y="-62322"/>
            <a:ext cx="765557" cy="763330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1350"/>
          </a:p>
        </p:txBody>
      </p:sp>
      <p:sp>
        <p:nvSpPr>
          <p:cNvPr id="23" name="任意多边形: 形状 60"/>
          <p:cNvSpPr txBox="1"/>
          <p:nvPr/>
        </p:nvSpPr>
        <p:spPr>
          <a:xfrm flipH="1">
            <a:off x="0" y="4851602"/>
            <a:ext cx="9144000" cy="291898"/>
          </a:xfrm>
          <a:custGeom>
            <a:avLst/>
            <a:gdLst>
              <a:gd name="connsiteX0" fmla="*/ 12192000 w 12192000"/>
              <a:gd name="connsiteY0" fmla="*/ 0 h 632827"/>
              <a:gd name="connsiteX1" fmla="*/ 10356659 w 12192000"/>
              <a:gd name="connsiteY1" fmla="*/ 0 h 632827"/>
              <a:gd name="connsiteX2" fmla="*/ 10117540 w 12192000"/>
              <a:gd name="connsiteY2" fmla="*/ 213132 h 632827"/>
              <a:gd name="connsiteX3" fmla="*/ 10117540 w 12192000"/>
              <a:gd name="connsiteY3" fmla="*/ 286119 h 632827"/>
              <a:gd name="connsiteX4" fmla="*/ 9796534 w 12192000"/>
              <a:gd name="connsiteY4" fmla="*/ 0 h 632827"/>
              <a:gd name="connsiteX5" fmla="*/ 0 w 12192000"/>
              <a:gd name="connsiteY5" fmla="*/ 0 h 632827"/>
              <a:gd name="connsiteX6" fmla="*/ 0 w 12192000"/>
              <a:gd name="connsiteY6" fmla="*/ 632827 h 632827"/>
              <a:gd name="connsiteX7" fmla="*/ 12192000 w 12192000"/>
              <a:gd name="connsiteY7" fmla="*/ 632827 h 632827"/>
            </a:gdLst>
            <a:ahLst/>
            <a:cxnLst/>
            <a:rect l="l" t="t" r="r" b="b"/>
            <a:pathLst>
              <a:path w="12192000" h="632827">
                <a:moveTo>
                  <a:pt x="12192000" y="0"/>
                </a:moveTo>
                <a:lnTo>
                  <a:pt x="10356659" y="0"/>
                </a:lnTo>
                <a:cubicBezTo>
                  <a:pt x="10224597" y="0"/>
                  <a:pt x="10117540" y="95422"/>
                  <a:pt x="10117540" y="213132"/>
                </a:cubicBezTo>
                <a:lnTo>
                  <a:pt x="10117540" y="286119"/>
                </a:lnTo>
                <a:cubicBezTo>
                  <a:pt x="10117540" y="128100"/>
                  <a:pt x="9973821" y="0"/>
                  <a:pt x="9796534" y="0"/>
                </a:cubicBezTo>
                <a:lnTo>
                  <a:pt x="0" y="0"/>
                </a:lnTo>
                <a:lnTo>
                  <a:pt x="0" y="632827"/>
                </a:lnTo>
                <a:lnTo>
                  <a:pt x="12192000" y="63282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1000">
                <a:schemeClr val="accent1">
                  <a:lumMod val="95000"/>
                </a:schemeClr>
              </a:gs>
              <a:gs pos="91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4" name="165"/>
          <p:cNvSpPr txBox="1"/>
          <p:nvPr/>
        </p:nvSpPr>
        <p:spPr>
          <a:xfrm>
            <a:off x="1938584" y="4994176"/>
            <a:ext cx="6750237" cy="675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5" name="166"/>
          <p:cNvSpPr txBox="1"/>
          <p:nvPr/>
        </p:nvSpPr>
        <p:spPr>
          <a:xfrm>
            <a:off x="847829" y="4960834"/>
            <a:ext cx="73434" cy="73434"/>
          </a:xfrm>
          <a:prstGeom prst="ellipse">
            <a:avLst/>
          </a:prstGeom>
          <a:noFill/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6" name="167"/>
          <p:cNvSpPr txBox="1"/>
          <p:nvPr/>
        </p:nvSpPr>
        <p:spPr>
          <a:xfrm>
            <a:off x="1009314" y="4960834"/>
            <a:ext cx="73434" cy="73434"/>
          </a:xfrm>
          <a:prstGeom prst="ellipse">
            <a:avLst/>
          </a:prstGeom>
          <a:noFill/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7" name="168"/>
          <p:cNvSpPr txBox="1"/>
          <p:nvPr/>
        </p:nvSpPr>
        <p:spPr>
          <a:xfrm>
            <a:off x="524860" y="4960834"/>
            <a:ext cx="73434" cy="73434"/>
          </a:xfrm>
          <a:prstGeom prst="ellipse">
            <a:avLst/>
          </a:prstGeom>
          <a:solidFill>
            <a:schemeClr val="bg1"/>
          </a:solidFill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8" name="169"/>
          <p:cNvSpPr txBox="1"/>
          <p:nvPr/>
        </p:nvSpPr>
        <p:spPr>
          <a:xfrm>
            <a:off x="686344" y="4960834"/>
            <a:ext cx="73434" cy="73434"/>
          </a:xfrm>
          <a:prstGeom prst="ellipse">
            <a:avLst/>
          </a:prstGeom>
          <a:solidFill>
            <a:schemeClr val="bg1"/>
          </a:solidFill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9" name="标题 1"/>
          <p:cNvSpPr txBox="1"/>
          <p:nvPr/>
        </p:nvSpPr>
        <p:spPr>
          <a:xfrm>
            <a:off x="525366" y="1284136"/>
            <a:ext cx="772034" cy="157734"/>
          </a:xfrm>
          <a:custGeom>
            <a:avLst/>
            <a:gdLst>
              <a:gd name="connsiteX0" fmla="*/ 844900 w 1029379"/>
              <a:gd name="connsiteY0" fmla="*/ 0 h 210312"/>
              <a:gd name="connsiteX1" fmla="*/ 937140 w 1029379"/>
              <a:gd name="connsiteY1" fmla="*/ 0 h 210312"/>
              <a:gd name="connsiteX2" fmla="*/ 1029379 w 1029379"/>
              <a:gd name="connsiteY2" fmla="*/ 105156 h 210312"/>
              <a:gd name="connsiteX3" fmla="*/ 937140 w 1029379"/>
              <a:gd name="connsiteY3" fmla="*/ 210312 h 210312"/>
              <a:gd name="connsiteX4" fmla="*/ 844900 w 1029379"/>
              <a:gd name="connsiteY4" fmla="*/ 210312 h 210312"/>
              <a:gd name="connsiteX5" fmla="*/ 937140 w 1029379"/>
              <a:gd name="connsiteY5" fmla="*/ 105156 h 210312"/>
              <a:gd name="connsiteX6" fmla="*/ 675920 w 1029379"/>
              <a:gd name="connsiteY6" fmla="*/ 0 h 210312"/>
              <a:gd name="connsiteX7" fmla="*/ 768160 w 1029379"/>
              <a:gd name="connsiteY7" fmla="*/ 0 h 210312"/>
              <a:gd name="connsiteX8" fmla="*/ 860399 w 1029379"/>
              <a:gd name="connsiteY8" fmla="*/ 105156 h 210312"/>
              <a:gd name="connsiteX9" fmla="*/ 768160 w 1029379"/>
              <a:gd name="connsiteY9" fmla="*/ 210312 h 210312"/>
              <a:gd name="connsiteX10" fmla="*/ 675920 w 1029379"/>
              <a:gd name="connsiteY10" fmla="*/ 210312 h 210312"/>
              <a:gd name="connsiteX11" fmla="*/ 768160 w 1029379"/>
              <a:gd name="connsiteY11" fmla="*/ 105156 h 210312"/>
              <a:gd name="connsiteX12" fmla="*/ 506940 w 1029379"/>
              <a:gd name="connsiteY12" fmla="*/ 0 h 210312"/>
              <a:gd name="connsiteX13" fmla="*/ 599180 w 1029379"/>
              <a:gd name="connsiteY13" fmla="*/ 0 h 210312"/>
              <a:gd name="connsiteX14" fmla="*/ 691419 w 1029379"/>
              <a:gd name="connsiteY14" fmla="*/ 105156 h 210312"/>
              <a:gd name="connsiteX15" fmla="*/ 599180 w 1029379"/>
              <a:gd name="connsiteY15" fmla="*/ 210312 h 210312"/>
              <a:gd name="connsiteX16" fmla="*/ 506940 w 1029379"/>
              <a:gd name="connsiteY16" fmla="*/ 210312 h 210312"/>
              <a:gd name="connsiteX17" fmla="*/ 599180 w 1029379"/>
              <a:gd name="connsiteY17" fmla="*/ 105156 h 210312"/>
              <a:gd name="connsiteX18" fmla="*/ 337960 w 1029379"/>
              <a:gd name="connsiteY18" fmla="*/ 0 h 210312"/>
              <a:gd name="connsiteX19" fmla="*/ 430200 w 1029379"/>
              <a:gd name="connsiteY19" fmla="*/ 0 h 210312"/>
              <a:gd name="connsiteX20" fmla="*/ 522439 w 1029379"/>
              <a:gd name="connsiteY20" fmla="*/ 105156 h 210312"/>
              <a:gd name="connsiteX21" fmla="*/ 430200 w 1029379"/>
              <a:gd name="connsiteY21" fmla="*/ 210312 h 210312"/>
              <a:gd name="connsiteX22" fmla="*/ 337960 w 1029379"/>
              <a:gd name="connsiteY22" fmla="*/ 210312 h 210312"/>
              <a:gd name="connsiteX23" fmla="*/ 430200 w 1029379"/>
              <a:gd name="connsiteY23" fmla="*/ 105156 h 210312"/>
              <a:gd name="connsiteX24" fmla="*/ 168980 w 1029379"/>
              <a:gd name="connsiteY24" fmla="*/ 0 h 210312"/>
              <a:gd name="connsiteX25" fmla="*/ 261220 w 1029379"/>
              <a:gd name="connsiteY25" fmla="*/ 0 h 210312"/>
              <a:gd name="connsiteX26" fmla="*/ 353459 w 1029379"/>
              <a:gd name="connsiteY26" fmla="*/ 105156 h 210312"/>
              <a:gd name="connsiteX27" fmla="*/ 261220 w 1029379"/>
              <a:gd name="connsiteY27" fmla="*/ 210312 h 210312"/>
              <a:gd name="connsiteX28" fmla="*/ 168980 w 1029379"/>
              <a:gd name="connsiteY28" fmla="*/ 210312 h 210312"/>
              <a:gd name="connsiteX29" fmla="*/ 261220 w 1029379"/>
              <a:gd name="connsiteY29" fmla="*/ 105156 h 210312"/>
              <a:gd name="connsiteX30" fmla="*/ 0 w 1029379"/>
              <a:gd name="connsiteY30" fmla="*/ 0 h 210312"/>
              <a:gd name="connsiteX31" fmla="*/ 92240 w 1029379"/>
              <a:gd name="connsiteY31" fmla="*/ 0 h 210312"/>
              <a:gd name="connsiteX32" fmla="*/ 184479 w 1029379"/>
              <a:gd name="connsiteY32" fmla="*/ 105156 h 210312"/>
              <a:gd name="connsiteX33" fmla="*/ 92240 w 1029379"/>
              <a:gd name="connsiteY33" fmla="*/ 210312 h 210312"/>
              <a:gd name="connsiteX34" fmla="*/ 0 w 1029379"/>
              <a:gd name="connsiteY34" fmla="*/ 210312 h 210312"/>
              <a:gd name="connsiteX35" fmla="*/ 92240 w 1029379"/>
              <a:gd name="connsiteY35" fmla="*/ 105156 h 210312"/>
            </a:gdLst>
            <a:ahLst/>
            <a:cxnLst/>
            <a:rect l="l" t="t" r="r" b="b"/>
            <a:pathLst>
              <a:path w="1029379" h="210312">
                <a:moveTo>
                  <a:pt x="844900" y="0"/>
                </a:moveTo>
                <a:lnTo>
                  <a:pt x="937140" y="0"/>
                </a:lnTo>
                <a:lnTo>
                  <a:pt x="1029379" y="105156"/>
                </a:lnTo>
                <a:lnTo>
                  <a:pt x="937140" y="210312"/>
                </a:lnTo>
                <a:lnTo>
                  <a:pt x="844900" y="210312"/>
                </a:lnTo>
                <a:lnTo>
                  <a:pt x="937140" y="105156"/>
                </a:lnTo>
                <a:close/>
                <a:moveTo>
                  <a:pt x="675920" y="0"/>
                </a:moveTo>
                <a:lnTo>
                  <a:pt x="768160" y="0"/>
                </a:lnTo>
                <a:lnTo>
                  <a:pt x="860399" y="105156"/>
                </a:lnTo>
                <a:lnTo>
                  <a:pt x="768160" y="210312"/>
                </a:lnTo>
                <a:lnTo>
                  <a:pt x="675920" y="210312"/>
                </a:lnTo>
                <a:lnTo>
                  <a:pt x="768160" y="105156"/>
                </a:lnTo>
                <a:close/>
                <a:moveTo>
                  <a:pt x="506940" y="0"/>
                </a:moveTo>
                <a:lnTo>
                  <a:pt x="599180" y="0"/>
                </a:lnTo>
                <a:lnTo>
                  <a:pt x="691419" y="105156"/>
                </a:lnTo>
                <a:lnTo>
                  <a:pt x="599180" y="210312"/>
                </a:lnTo>
                <a:lnTo>
                  <a:pt x="506940" y="210312"/>
                </a:lnTo>
                <a:lnTo>
                  <a:pt x="599180" y="105156"/>
                </a:lnTo>
                <a:close/>
                <a:moveTo>
                  <a:pt x="337960" y="0"/>
                </a:moveTo>
                <a:lnTo>
                  <a:pt x="430200" y="0"/>
                </a:lnTo>
                <a:lnTo>
                  <a:pt x="522439" y="105156"/>
                </a:lnTo>
                <a:lnTo>
                  <a:pt x="430200" y="210312"/>
                </a:lnTo>
                <a:lnTo>
                  <a:pt x="337960" y="210312"/>
                </a:lnTo>
                <a:lnTo>
                  <a:pt x="430200" y="105156"/>
                </a:lnTo>
                <a:close/>
                <a:moveTo>
                  <a:pt x="168980" y="0"/>
                </a:moveTo>
                <a:lnTo>
                  <a:pt x="261220" y="0"/>
                </a:lnTo>
                <a:lnTo>
                  <a:pt x="353459" y="105156"/>
                </a:lnTo>
                <a:lnTo>
                  <a:pt x="261220" y="210312"/>
                </a:lnTo>
                <a:lnTo>
                  <a:pt x="168980" y="210312"/>
                </a:lnTo>
                <a:lnTo>
                  <a:pt x="261220" y="105156"/>
                </a:lnTo>
                <a:close/>
                <a:moveTo>
                  <a:pt x="0" y="0"/>
                </a:moveTo>
                <a:lnTo>
                  <a:pt x="92240" y="0"/>
                </a:lnTo>
                <a:lnTo>
                  <a:pt x="184479" y="105156"/>
                </a:lnTo>
                <a:lnTo>
                  <a:pt x="92240" y="210312"/>
                </a:lnTo>
                <a:lnTo>
                  <a:pt x="0" y="210312"/>
                </a:lnTo>
                <a:lnTo>
                  <a:pt x="92240" y="105156"/>
                </a:lnTo>
                <a:close/>
              </a:path>
            </a:pathLst>
          </a:custGeom>
          <a:gradFill>
            <a:gsLst>
              <a:gs pos="16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31" name="4"/>
          <p:cNvSpPr txBox="1"/>
          <p:nvPr/>
        </p:nvSpPr>
        <p:spPr>
          <a:xfrm>
            <a:off x="419735" y="2071370"/>
            <a:ext cx="4152265" cy="130238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  </a:t>
            </a:r>
            <a:endParaRPr lang="zh-CN" altLang="en-US" sz="33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2024-2025</a:t>
            </a:r>
            <a:endParaRPr lang="en-US" altLang="zh-CN" sz="33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期末真题</a:t>
            </a:r>
            <a:endParaRPr lang="zh-CN" altLang="en-US" sz="33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33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algn="ctr">
              <a:lnSpc>
                <a:spcPct val="130000"/>
              </a:lnSpc>
            </a:pPr>
            <a:endParaRPr kumimoji="1" lang="zh-CN" altLang="en-US" sz="33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3260" y="175895"/>
            <a:ext cx="190563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参考数据：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690" y="1707515"/>
            <a:ext cx="8068310" cy="26765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一、选择题（每题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分，共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1.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若两个随机事件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同时出现的概率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P(AB)=0,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则下列结论中正确的是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(      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(A) 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互不相容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                (B) AB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是不可能事件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(C) AB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未必是不可能事件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(D) P(A)=0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P(B)=0</a:t>
            </a:r>
            <a:endParaRPr lang="en-US" altLang="zh-CN" sz="24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t="52969"/>
          <a:stretch>
            <a:fillRect/>
          </a:stretch>
        </p:blipFill>
        <p:spPr>
          <a:xfrm>
            <a:off x="467995" y="771525"/>
            <a:ext cx="8046085" cy="4476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95830" y="2787650"/>
            <a:ext cx="91122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C  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3260" y="247650"/>
            <a:ext cx="241554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第一章主要考点：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405" y="1059180"/>
            <a:ext cx="7044055" cy="26752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事件的关系和运算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互不相容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，相互独立）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古典概型的计算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概率的性质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加法公式，减法公式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等）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4. 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条件概率，乘法公式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5. 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全概率公式，贝叶斯公式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（规范做题步骤）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115" y="769620"/>
            <a:ext cx="7652385" cy="26835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708400" y="1372870"/>
            <a:ext cx="6902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B 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895" y="771525"/>
            <a:ext cx="7523480" cy="21088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491865" y="771525"/>
            <a:ext cx="6902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B 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267335"/>
            <a:ext cx="7818755" cy="401447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156960" y="267335"/>
            <a:ext cx="6902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D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60515" y="3219450"/>
            <a:ext cx="6902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A 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699770"/>
            <a:ext cx="8512810" cy="3126740"/>
          </a:xfrm>
          <a:prstGeom prst="rect">
            <a:avLst/>
          </a:prstGeom>
        </p:spPr>
      </p:pic>
      <p:graphicFrame>
        <p:nvGraphicFramePr>
          <p:cNvPr id="2" name="Object 177"/>
          <p:cNvGraphicFramePr>
            <a:graphicFrameLocks noChangeAspect="1"/>
          </p:cNvGraphicFramePr>
          <p:nvPr/>
        </p:nvGraphicFramePr>
        <p:xfrm>
          <a:off x="1691640" y="3220085"/>
          <a:ext cx="1099820" cy="70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508000" imgH="393700" progId="Equation.3">
                  <p:embed/>
                </p:oleObj>
              </mc:Choice>
              <mc:Fallback>
                <p:oleObj name="" r:id="rId2" imgW="5080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40" y="3220085"/>
                        <a:ext cx="1099820" cy="709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668260" y="988060"/>
            <a:ext cx="710565" cy="3530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11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1685" y="2284095"/>
            <a:ext cx="1662430" cy="54991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FF0000"/>
                </a:solidFill>
              </a:rPr>
              <a:t>N</a:t>
            </a:r>
            <a:r>
              <a:rPr lang="en-US" altLang="zh-CN" sz="2400">
                <a:solidFill>
                  <a:srgbClr val="FF0000"/>
                </a:solidFill>
              </a:rPr>
              <a:t>(-3, 13)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115" y="51118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二、填空题（每题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分，共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915670"/>
            <a:ext cx="8006080" cy="2095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59655" y="1419225"/>
            <a:ext cx="46291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4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2135" y="2499360"/>
            <a:ext cx="737235" cy="35115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1/12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339090"/>
            <a:ext cx="8317865" cy="959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895" y="1707515"/>
            <a:ext cx="6757670" cy="1938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115" y="232410"/>
            <a:ext cx="7880985" cy="1469390"/>
          </a:xfrm>
          <a:prstGeom prst="rect">
            <a:avLst/>
          </a:prstGeom>
        </p:spPr>
      </p:pic>
      <p:graphicFrame>
        <p:nvGraphicFramePr>
          <p:cNvPr id="3" name="对象 -2147482541"/>
          <p:cNvGraphicFramePr>
            <a:graphicFrameLocks noChangeAspect="1"/>
          </p:cNvGraphicFramePr>
          <p:nvPr/>
        </p:nvGraphicFramePr>
        <p:xfrm>
          <a:off x="1835785" y="1851660"/>
          <a:ext cx="3823970" cy="89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688465" imgH="393700" progId="Equation.3">
                  <p:embed/>
                </p:oleObj>
              </mc:Choice>
              <mc:Fallback>
                <p:oleObj name="" r:id="rId2" imgW="1688465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785" y="1851660"/>
                        <a:ext cx="3823970" cy="891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27405" y="1851660"/>
            <a:ext cx="84899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5650" y="2715895"/>
            <a:ext cx="776668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/>
              <a:t>   </a:t>
            </a:r>
            <a:r>
              <a:rPr lang="en-US" altLang="zh-CN" sz="2400" b="0" i="1"/>
              <a:t>Y</a:t>
            </a:r>
            <a:r>
              <a:rPr lang="en-US" altLang="zh-CN" sz="2400" b="0"/>
              <a:t>~B(3,5/8)…………………………………3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0480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则</a:t>
            </a:r>
            <a:r>
              <a:rPr lang="en-US" altLang="zh-CN" sz="2400" b="0"/>
              <a:t>D(</a:t>
            </a:r>
            <a:r>
              <a:rPr lang="en-US" altLang="zh-CN" sz="2400" b="0" i="1"/>
              <a:t>Y</a:t>
            </a:r>
            <a:r>
              <a:rPr lang="en-US" altLang="zh-CN" sz="2400" b="0"/>
              <a:t>)=</a:t>
            </a:r>
            <a:r>
              <a:rPr lang="en-US" altLang="zh-CN" sz="2400" b="0" i="1"/>
              <a:t>np</a:t>
            </a:r>
            <a:r>
              <a:rPr lang="en-US" altLang="zh-CN" sz="2400" b="0"/>
              <a:t>(1-</a:t>
            </a:r>
            <a:r>
              <a:rPr lang="en-US" altLang="zh-CN" sz="2400" b="0" i="1"/>
              <a:t>p</a:t>
            </a:r>
            <a:r>
              <a:rPr lang="en-US" altLang="zh-CN" sz="2400" b="0"/>
              <a:t>)=3×5/8×3/8=45/64. ……………3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" grpId="1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2920" y="339090"/>
            <a:ext cx="8137525" cy="14916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3.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某厂甲、乙、丙三个车间生产同一种产品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其产量分别占全厂总产量的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40%, 38%, 22%,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经检验知各车间的次品率分别为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0.04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0.03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0.05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。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现从该种产品中任意取一件进行检查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。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试求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：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）这件产品是次品的概率： （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）已知抽得的一件是次品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,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问此次品来自甲车间的概率是多少？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983105"/>
            <a:ext cx="8866505" cy="243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140" y="123825"/>
            <a:ext cx="7855585" cy="1282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491615"/>
            <a:ext cx="7209790" cy="3527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0110"/>
          <a:stretch>
            <a:fillRect/>
          </a:stretch>
        </p:blipFill>
        <p:spPr>
          <a:xfrm>
            <a:off x="611505" y="51435"/>
            <a:ext cx="7009765" cy="720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2620"/>
          <a:stretch>
            <a:fillRect/>
          </a:stretch>
        </p:blipFill>
        <p:spPr>
          <a:xfrm>
            <a:off x="683260" y="1270000"/>
            <a:ext cx="7435215" cy="1003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3479165"/>
            <a:ext cx="7612380" cy="1489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79806"/>
          <a:stretch>
            <a:fillRect/>
          </a:stretch>
        </p:blipFill>
        <p:spPr>
          <a:xfrm>
            <a:off x="323215" y="915670"/>
            <a:ext cx="7009765" cy="291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855" y="2337435"/>
            <a:ext cx="7792085" cy="1141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-2147482425"/>
          <p:cNvGraphicFramePr>
            <a:graphicFrameLocks noChangeAspect="1"/>
          </p:cNvGraphicFramePr>
          <p:nvPr/>
        </p:nvGraphicFramePr>
        <p:xfrm>
          <a:off x="611505" y="989330"/>
          <a:ext cx="736854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974465" imgH="1917065" progId="Equation.3">
                  <p:embed/>
                </p:oleObj>
              </mc:Choice>
              <mc:Fallback>
                <p:oleObj name="" r:id="rId1" imgW="3974465" imgH="1917065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1505" y="989330"/>
                        <a:ext cx="7368540" cy="3457575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3260" y="247650"/>
            <a:ext cx="241554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5" y="123190"/>
            <a:ext cx="8145780" cy="1354455"/>
          </a:xfrm>
          <a:prstGeom prst="rect">
            <a:avLst/>
          </a:prstGeom>
        </p:spPr>
      </p:pic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1979930" y="1504315"/>
          <a:ext cx="5885180" cy="711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225800" imgH="393700" progId="Equation.DSMT4">
                  <p:embed/>
                </p:oleObj>
              </mc:Choice>
              <mc:Fallback>
                <p:oleObj name="" r:id="rId2" imgW="32258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9930" y="1504315"/>
                        <a:ext cx="5885180" cy="7118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92"/>
          <p:cNvGraphicFramePr>
            <a:graphicFrameLocks noChangeAspect="1"/>
          </p:cNvGraphicFramePr>
          <p:nvPr/>
        </p:nvGraphicFramePr>
        <p:xfrm>
          <a:off x="683895" y="2499360"/>
          <a:ext cx="756094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5118100" imgH="660400" progId="Equation.DSMT4">
                  <p:embed/>
                </p:oleObj>
              </mc:Choice>
              <mc:Fallback>
                <p:oleObj name="" r:id="rId4" imgW="5118100" imgH="660400" progId="Equation.DSMT4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895" y="2499360"/>
                        <a:ext cx="7560945" cy="98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591"/>
          <p:cNvGraphicFramePr>
            <a:graphicFrameLocks noChangeAspect="1"/>
          </p:cNvGraphicFramePr>
          <p:nvPr/>
        </p:nvGraphicFramePr>
        <p:xfrm>
          <a:off x="611505" y="3651885"/>
          <a:ext cx="732599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4495800" imgH="685800" progId="Equation.DSMT4">
                  <p:embed/>
                </p:oleObj>
              </mc:Choice>
              <mc:Fallback>
                <p:oleObj name="" r:id="rId6" imgW="4495800" imgH="6858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05" y="3651885"/>
                        <a:ext cx="7325995" cy="1117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65455" y="1626870"/>
            <a:ext cx="139954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解：（</a:t>
            </a:r>
            <a:r>
              <a:rPr lang="en-US" altLang="zh-CN" sz="2400"/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605" y="2087245"/>
            <a:ext cx="139954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/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495" y="223520"/>
            <a:ext cx="8579485" cy="1819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895" y="2284095"/>
            <a:ext cx="6989445" cy="1436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9797" t="24066" r="37200" b="32640"/>
          <a:stretch>
            <a:fillRect/>
          </a:stretch>
        </p:blipFill>
        <p:spPr>
          <a:xfrm>
            <a:off x="6660515" y="123190"/>
            <a:ext cx="2281555" cy="78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915670"/>
            <a:ext cx="8009890" cy="4086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69512"/>
          <a:stretch>
            <a:fillRect/>
          </a:stretch>
        </p:blipFill>
        <p:spPr>
          <a:xfrm>
            <a:off x="827405" y="195580"/>
            <a:ext cx="6432550" cy="503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69" r="19367" b="67070"/>
          <a:stretch>
            <a:fillRect/>
          </a:stretch>
        </p:blipFill>
        <p:spPr>
          <a:xfrm>
            <a:off x="251460" y="1416050"/>
            <a:ext cx="5184140" cy="1253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6280" y="2067560"/>
            <a:ext cx="256159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故</a:t>
            </a:r>
            <a:r>
              <a:rPr lang="en-US" altLang="zh-CN" sz="1600"/>
              <a:t>(</a:t>
            </a:r>
            <a:r>
              <a:rPr lang="en-US" altLang="zh-CN" sz="1600" i="1"/>
              <a:t>X</a:t>
            </a:r>
            <a:r>
              <a:rPr lang="en-US" altLang="zh-CN" sz="1600"/>
              <a:t>, </a:t>
            </a:r>
            <a:r>
              <a:rPr lang="en-US" altLang="zh-CN" sz="1600" i="1"/>
              <a:t>Y</a:t>
            </a:r>
            <a:r>
              <a:rPr lang="en-US" altLang="zh-CN" sz="1600"/>
              <a:t>)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的概率分布为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35" y="2625090"/>
            <a:ext cx="2801620" cy="1539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6861" t="34910" r="48519" b="30181"/>
          <a:stretch>
            <a:fillRect/>
          </a:stretch>
        </p:blipFill>
        <p:spPr>
          <a:xfrm>
            <a:off x="755650" y="699135"/>
            <a:ext cx="1583690" cy="576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78508" r="43514" b="4037"/>
          <a:stretch>
            <a:fillRect/>
          </a:stretch>
        </p:blipFill>
        <p:spPr>
          <a:xfrm>
            <a:off x="3996055" y="771525"/>
            <a:ext cx="3456305" cy="288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8213" t="34910" r="18282" b="30180"/>
          <a:stretch>
            <a:fillRect/>
          </a:stretch>
        </p:blipFill>
        <p:spPr>
          <a:xfrm>
            <a:off x="2411730" y="699135"/>
            <a:ext cx="1511935" cy="635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7088" t="81084"/>
          <a:stretch>
            <a:fillRect/>
          </a:stretch>
        </p:blipFill>
        <p:spPr>
          <a:xfrm>
            <a:off x="4499610" y="1131570"/>
            <a:ext cx="2760345" cy="312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69" t="34141"/>
          <a:stretch>
            <a:fillRect/>
          </a:stretch>
        </p:blipFill>
        <p:spPr>
          <a:xfrm>
            <a:off x="107315" y="2669540"/>
            <a:ext cx="6010275" cy="2324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360" y="267335"/>
            <a:ext cx="5810885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266700" defTabSz="266700"/>
            <a:r>
              <a:rPr lang="en-US" altLang="zh-CN" sz="2400"/>
              <a:t>(2)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由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易得关于</a:t>
            </a:r>
            <a:r>
              <a:rPr lang="en-US" altLang="zh-CN" sz="2400" i="1"/>
              <a:t>X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i="1"/>
              <a:t>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的边缘分布律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6848"/>
          <a:stretch>
            <a:fillRect/>
          </a:stretch>
        </p:blipFill>
        <p:spPr>
          <a:xfrm>
            <a:off x="827405" y="753110"/>
            <a:ext cx="3540125" cy="1062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9160" y="2012315"/>
            <a:ext cx="1033780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因此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Object 74"/>
          <p:cNvGraphicFramePr>
            <a:graphicFrameLocks noChangeAspect="1"/>
          </p:cNvGraphicFramePr>
          <p:nvPr/>
        </p:nvGraphicFramePr>
        <p:xfrm>
          <a:off x="1691640" y="1883410"/>
          <a:ext cx="25177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344930" imgH="405765" progId="Equation.3">
                  <p:embed/>
                </p:oleObj>
              </mc:Choice>
              <mc:Fallback>
                <p:oleObj name="" r:id="rId2" imgW="1344930" imgH="405765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40" y="1883410"/>
                        <a:ext cx="2517775" cy="650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67360" y="2602230"/>
            <a:ext cx="425831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304800" algn="just"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又由</a:t>
            </a:r>
            <a:r>
              <a:rPr lang="en-US" altLang="zh-CN" sz="2400"/>
              <a:t>(</a:t>
            </a:r>
            <a:r>
              <a:rPr lang="en-US" altLang="zh-CN" sz="2400" i="1"/>
              <a:t>X</a:t>
            </a:r>
            <a:r>
              <a:rPr lang="en-US" altLang="zh-CN" sz="2400"/>
              <a:t>, </a:t>
            </a:r>
            <a:r>
              <a:rPr lang="en-US" altLang="zh-CN" sz="2400" i="1"/>
              <a:t>Y</a:t>
            </a:r>
            <a:r>
              <a:rPr lang="en-US" altLang="zh-CN" sz="2400"/>
              <a:t>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的分布律可得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Object 75"/>
          <p:cNvGraphicFramePr>
            <a:graphicFrameLocks noChangeAspect="1"/>
          </p:cNvGraphicFramePr>
          <p:nvPr/>
        </p:nvGraphicFramePr>
        <p:xfrm>
          <a:off x="827405" y="3062605"/>
          <a:ext cx="642556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3173730" imgH="393700" progId="Equation.3">
                  <p:embed/>
                </p:oleObj>
              </mc:Choice>
              <mc:Fallback>
                <p:oleObj name="" r:id="rId4" imgW="3173730" imgH="393700" progId="Equation.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405" y="3062605"/>
                        <a:ext cx="6425565" cy="796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7514"/>
          <a:stretch>
            <a:fillRect/>
          </a:stretch>
        </p:blipFill>
        <p:spPr>
          <a:xfrm>
            <a:off x="4427855" y="727710"/>
            <a:ext cx="3524885" cy="104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5650" y="4011930"/>
            <a:ext cx="5962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" name="Object 76"/>
          <p:cNvGraphicFramePr>
            <a:graphicFrameLocks noChangeAspect="1"/>
          </p:cNvGraphicFramePr>
          <p:nvPr/>
        </p:nvGraphicFramePr>
        <p:xfrm>
          <a:off x="1547495" y="3939540"/>
          <a:ext cx="4619625" cy="74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6" imgW="2512695" imgH="405765" progId="Equation.3">
                  <p:embed/>
                </p:oleObj>
              </mc:Choice>
              <mc:Fallback>
                <p:oleObj name="" r:id="rId6" imgW="2512695" imgH="405765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495" y="3939540"/>
                        <a:ext cx="4619625" cy="745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650" y="339090"/>
            <a:ext cx="7914640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九、（</a:t>
            </a:r>
            <a:r>
              <a:rPr lang="en-US" altLang="zh-CN" sz="2400"/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分）请写出你在学习数理统计过程中用到的统计量所服从的抽样分布？（一个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1419225"/>
            <a:ext cx="791464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解：卡方分布；</a:t>
            </a:r>
            <a:r>
              <a:rPr lang="en-US" altLang="zh-CN" sz="2400"/>
              <a:t>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分布；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分布；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defTabSz="266700"/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正态总体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Object 77"/>
          <p:cNvGraphicFramePr>
            <a:graphicFrameLocks noChangeAspect="1"/>
          </p:cNvGraphicFramePr>
          <p:nvPr/>
        </p:nvGraphicFramePr>
        <p:xfrm>
          <a:off x="2267585" y="2067560"/>
          <a:ext cx="146240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65200" imgH="419100" progId="Equation.3">
                  <p:embed/>
                </p:oleObj>
              </mc:Choice>
              <mc:Fallback>
                <p:oleObj name="" r:id="rId1" imgW="965200" imgH="4191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7585" y="2067560"/>
                        <a:ext cx="1462405" cy="63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8"/>
          <p:cNvGraphicFramePr>
            <a:graphicFrameLocks noChangeAspect="1"/>
          </p:cNvGraphicFramePr>
          <p:nvPr/>
        </p:nvGraphicFramePr>
        <p:xfrm>
          <a:off x="4283710" y="2067560"/>
          <a:ext cx="1599565" cy="73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1028700" imgH="469900" progId="Equation.3">
                  <p:embed/>
                </p:oleObj>
              </mc:Choice>
              <mc:Fallback>
                <p:oleObj name="" r:id="rId3" imgW="1028700" imgH="469900" progId="Equation.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710" y="2067560"/>
                        <a:ext cx="1599565" cy="730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9"/>
          <p:cNvGraphicFramePr>
            <a:graphicFrameLocks noChangeAspect="1"/>
          </p:cNvGraphicFramePr>
          <p:nvPr/>
        </p:nvGraphicFramePr>
        <p:xfrm>
          <a:off x="2267585" y="2859405"/>
          <a:ext cx="1709420" cy="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1066800" imgH="469900" progId="Equation.3">
                  <p:embed/>
                </p:oleObj>
              </mc:Choice>
              <mc:Fallback>
                <p:oleObj name="" r:id="rId5" imgW="1066800" imgH="469900" progId="Equation.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585" y="2859405"/>
                        <a:ext cx="1709420" cy="7531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0"/>
          <p:cNvGraphicFramePr>
            <a:graphicFrameLocks noChangeAspect="1"/>
          </p:cNvGraphicFramePr>
          <p:nvPr/>
        </p:nvGraphicFramePr>
        <p:xfrm>
          <a:off x="4283710" y="3003550"/>
          <a:ext cx="2250440" cy="68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1384300" imgH="419100" progId="Equation.3">
                  <p:embed/>
                </p:oleObj>
              </mc:Choice>
              <mc:Fallback>
                <p:oleObj name="" r:id="rId7" imgW="1384300" imgH="419100" progId="Equation.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710" y="3003550"/>
                        <a:ext cx="2250440" cy="681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/>
          <p:cNvSpPr txBox="1"/>
          <p:nvPr/>
        </p:nvSpPr>
        <p:spPr>
          <a:xfrm>
            <a:off x="35719" y="-62071"/>
            <a:ext cx="9144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0" name="AIPPT4"/>
          <p:cNvSpPr txBox="1"/>
          <p:nvPr/>
        </p:nvSpPr>
        <p:spPr>
          <a:xfrm rot="1800000">
            <a:off x="7769029" y="1076230"/>
            <a:ext cx="2136886" cy="4934927"/>
          </a:xfrm>
          <a:custGeom>
            <a:avLst/>
            <a:gdLst>
              <a:gd name="connsiteX0" fmla="*/ 0 w 2849181"/>
              <a:gd name="connsiteY0" fmla="*/ 0 h 6579902"/>
              <a:gd name="connsiteX1" fmla="*/ 2849181 w 2849181"/>
              <a:gd name="connsiteY1" fmla="*/ 4934927 h 6579902"/>
              <a:gd name="connsiteX2" fmla="*/ 0 w 2849181"/>
              <a:gd name="connsiteY2" fmla="*/ 6579902 h 6579902"/>
              <a:gd name="connsiteX0-1" fmla="*/ 0 w 2849181"/>
              <a:gd name="connsiteY0-2" fmla="*/ 0 h 6579902"/>
              <a:gd name="connsiteX1-3" fmla="*/ 2849181 w 2849181"/>
              <a:gd name="connsiteY1-4" fmla="*/ 4934927 h 6579902"/>
              <a:gd name="connsiteX2-5" fmla="*/ 0 w 2849181"/>
              <a:gd name="connsiteY2-6" fmla="*/ 6579902 h 6579902"/>
              <a:gd name="connsiteX3" fmla="*/ 0 w 2849181"/>
              <a:gd name="connsiteY3" fmla="*/ 0 h 6579902"/>
              <a:gd name="connsiteX0-7" fmla="*/ 0 w 2849181"/>
              <a:gd name="connsiteY0-8" fmla="*/ 0 h 6579902"/>
              <a:gd name="connsiteX1-9" fmla="*/ 2849181 w 2849181"/>
              <a:gd name="connsiteY1-10" fmla="*/ 4934927 h 6579902"/>
              <a:gd name="connsiteX2-11" fmla="*/ 0 w 2849181"/>
              <a:gd name="connsiteY2-12" fmla="*/ 6579902 h 6579902"/>
              <a:gd name="connsiteX3-13" fmla="*/ 0 w 2849181"/>
              <a:gd name="connsiteY3-14" fmla="*/ 0 h 6579902"/>
              <a:gd name="connsiteX0-15" fmla="*/ 0 w 2849181"/>
              <a:gd name="connsiteY0-16" fmla="*/ 0 h 6579902"/>
              <a:gd name="connsiteX1-17" fmla="*/ 2849181 w 2849181"/>
              <a:gd name="connsiteY1-18" fmla="*/ 4934927 h 6579902"/>
              <a:gd name="connsiteX2-19" fmla="*/ 0 w 2849181"/>
              <a:gd name="connsiteY2-20" fmla="*/ 6579902 h 6579902"/>
              <a:gd name="connsiteX3-21" fmla="*/ 0 w 2849181"/>
              <a:gd name="connsiteY3-22" fmla="*/ 0 h 6579902"/>
              <a:gd name="connsiteX0-23" fmla="*/ 0 w 2849181"/>
              <a:gd name="connsiteY0-24" fmla="*/ 0 h 6579902"/>
              <a:gd name="connsiteX1-25" fmla="*/ 2849181 w 2849181"/>
              <a:gd name="connsiteY1-26" fmla="*/ 4934927 h 6579902"/>
              <a:gd name="connsiteX2-27" fmla="*/ 0 w 2849181"/>
              <a:gd name="connsiteY2-28" fmla="*/ 6579902 h 6579902"/>
              <a:gd name="connsiteX3-29" fmla="*/ 0 w 2849181"/>
              <a:gd name="connsiteY3-30" fmla="*/ 0 h 6579902"/>
              <a:gd name="connsiteX0-31" fmla="*/ 0 w 2849181"/>
              <a:gd name="connsiteY0-32" fmla="*/ 0 h 6579902"/>
              <a:gd name="connsiteX1-33" fmla="*/ 2849181 w 2849181"/>
              <a:gd name="connsiteY1-34" fmla="*/ 4934927 h 6579902"/>
              <a:gd name="connsiteX2-35" fmla="*/ 0 w 2849181"/>
              <a:gd name="connsiteY2-36" fmla="*/ 6579902 h 6579902"/>
              <a:gd name="connsiteX3-37" fmla="*/ 0 w 2849181"/>
              <a:gd name="connsiteY3-38" fmla="*/ 0 h 6579902"/>
            </a:gdLst>
            <a:ahLst/>
            <a:cxnLst/>
            <a:rect l="l" t="t" r="r" b="b"/>
            <a:pathLst>
              <a:path w="2849181" h="6579902">
                <a:moveTo>
                  <a:pt x="0" y="0"/>
                </a:moveTo>
                <a:lnTo>
                  <a:pt x="2849181" y="4934927"/>
                </a:lnTo>
                <a:lnTo>
                  <a:pt x="0" y="6579902"/>
                </a:lnTo>
                <a:cubicBezTo>
                  <a:pt x="803750" y="4126916"/>
                  <a:pt x="648929" y="3317279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95000">
                <a:schemeClr val="accent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1" name="AIPPT5"/>
          <p:cNvSpPr txBox="1"/>
          <p:nvPr/>
        </p:nvSpPr>
        <p:spPr>
          <a:xfrm>
            <a:off x="2381273" y="0"/>
            <a:ext cx="6762727" cy="4417583"/>
          </a:xfrm>
          <a:custGeom>
            <a:avLst/>
            <a:gdLst>
              <a:gd name="connsiteX0" fmla="*/ 0 w 9585394"/>
              <a:gd name="connsiteY0" fmla="*/ 0 h 6261420"/>
              <a:gd name="connsiteX1" fmla="*/ 9585394 w 9585394"/>
              <a:gd name="connsiteY1" fmla="*/ 0 h 6261420"/>
              <a:gd name="connsiteX2" fmla="*/ 9585394 w 9585394"/>
              <a:gd name="connsiteY2" fmla="*/ 6261420 h 6261420"/>
              <a:gd name="connsiteX3" fmla="*/ 9496994 w 9585394"/>
              <a:gd name="connsiteY3" fmla="*/ 6124385 h 6261420"/>
              <a:gd name="connsiteX4" fmla="*/ 396942 w 9585394"/>
              <a:gd name="connsiteY4" fmla="*/ 22524 h 6261420"/>
              <a:gd name="connsiteX0-1" fmla="*/ 0 w 9585394"/>
              <a:gd name="connsiteY0-2" fmla="*/ 0 h 6261420"/>
              <a:gd name="connsiteX1-3" fmla="*/ 9585394 w 9585394"/>
              <a:gd name="connsiteY1-4" fmla="*/ 0 h 6261420"/>
              <a:gd name="connsiteX2-5" fmla="*/ 9585394 w 9585394"/>
              <a:gd name="connsiteY2-6" fmla="*/ 6261420 h 6261420"/>
              <a:gd name="connsiteX3-7" fmla="*/ 9496994 w 9585394"/>
              <a:gd name="connsiteY3-8" fmla="*/ 6124385 h 6261420"/>
              <a:gd name="connsiteX4-9" fmla="*/ 396942 w 9585394"/>
              <a:gd name="connsiteY4-10" fmla="*/ 22524 h 6261420"/>
              <a:gd name="connsiteX5" fmla="*/ 0 w 9585394"/>
              <a:gd name="connsiteY5" fmla="*/ 0 h 6261420"/>
              <a:gd name="connsiteX0-11" fmla="*/ 0 w 9585394"/>
              <a:gd name="connsiteY0-12" fmla="*/ 0 h 6261420"/>
              <a:gd name="connsiteX1-13" fmla="*/ 9585394 w 9585394"/>
              <a:gd name="connsiteY1-14" fmla="*/ 0 h 6261420"/>
              <a:gd name="connsiteX2-15" fmla="*/ 9585394 w 9585394"/>
              <a:gd name="connsiteY2-16" fmla="*/ 6261420 h 6261420"/>
              <a:gd name="connsiteX3-17" fmla="*/ 9496994 w 9585394"/>
              <a:gd name="connsiteY3-18" fmla="*/ 6124385 h 6261420"/>
              <a:gd name="connsiteX4-19" fmla="*/ 396942 w 9585394"/>
              <a:gd name="connsiteY4-20" fmla="*/ 22524 h 6261420"/>
              <a:gd name="connsiteX5-21" fmla="*/ 0 w 9585394"/>
              <a:gd name="connsiteY5-22" fmla="*/ 0 h 6261420"/>
            </a:gdLst>
            <a:ahLst/>
            <a:cxnLst/>
            <a:rect l="l" t="t" r="r" b="b"/>
            <a:pathLst>
              <a:path w="9585394" h="6261420">
                <a:moveTo>
                  <a:pt x="0" y="0"/>
                </a:moveTo>
                <a:lnTo>
                  <a:pt x="9585394" y="0"/>
                </a:lnTo>
                <a:lnTo>
                  <a:pt x="9585394" y="6261420"/>
                </a:lnTo>
                <a:lnTo>
                  <a:pt x="9496994" y="6124385"/>
                </a:lnTo>
                <a:cubicBezTo>
                  <a:pt x="8309305" y="3300016"/>
                  <a:pt x="4444766" y="361088"/>
                  <a:pt x="396942" y="225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2" name="AIPPT6"/>
          <p:cNvSpPr txBox="1"/>
          <p:nvPr/>
        </p:nvSpPr>
        <p:spPr>
          <a:xfrm>
            <a:off x="2843064" y="0"/>
            <a:ext cx="6300936" cy="3322430"/>
          </a:xfrm>
          <a:custGeom>
            <a:avLst/>
            <a:gdLst>
              <a:gd name="connsiteX0" fmla="*/ 394711 w 8401248"/>
              <a:gd name="connsiteY0" fmla="*/ 0 h 4429906"/>
              <a:gd name="connsiteX1" fmla="*/ 8401248 w 8401248"/>
              <a:gd name="connsiteY1" fmla="*/ 0 h 4429906"/>
              <a:gd name="connsiteX2" fmla="*/ 8401248 w 8401248"/>
              <a:gd name="connsiteY2" fmla="*/ 4429744 h 4429906"/>
              <a:gd name="connsiteX3" fmla="*/ 8401246 w 8401248"/>
              <a:gd name="connsiteY3" fmla="*/ 4429906 h 4429906"/>
              <a:gd name="connsiteX4" fmla="*/ 8247619 w 8401248"/>
              <a:gd name="connsiteY4" fmla="*/ 4164366 h 4429906"/>
              <a:gd name="connsiteX5" fmla="*/ 103520 w 8401248"/>
              <a:gd name="connsiteY5" fmla="*/ 29035 h 4429906"/>
              <a:gd name="connsiteX6" fmla="*/ 0 w 8401248"/>
              <a:gd name="connsiteY6" fmla="*/ 17028 h 4429906"/>
            </a:gdLst>
            <a:ahLst/>
            <a:cxnLst/>
            <a:rect l="l" t="t" r="r" b="b"/>
            <a:pathLst>
              <a:path w="8401248" h="4429906">
                <a:moveTo>
                  <a:pt x="394711" y="0"/>
                </a:moveTo>
                <a:lnTo>
                  <a:pt x="8401248" y="0"/>
                </a:lnTo>
                <a:lnTo>
                  <a:pt x="8401248" y="4429744"/>
                </a:lnTo>
                <a:lnTo>
                  <a:pt x="8401246" y="4429906"/>
                </a:lnTo>
                <a:lnTo>
                  <a:pt x="8247619" y="4164366"/>
                </a:lnTo>
                <a:cubicBezTo>
                  <a:pt x="6950602" y="2092650"/>
                  <a:pt x="3919853" y="512799"/>
                  <a:pt x="103520" y="29035"/>
                </a:cubicBezTo>
                <a:lnTo>
                  <a:pt x="0" y="1702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3" name="弧形 34"/>
          <p:cNvSpPr txBox="1"/>
          <p:nvPr/>
        </p:nvSpPr>
        <p:spPr>
          <a:xfrm>
            <a:off x="4954988" y="533400"/>
            <a:ext cx="3886199" cy="3886200"/>
          </a:xfrm>
          <a:prstGeom prst="arc">
            <a:avLst>
              <a:gd name="adj1" fmla="val 18791015"/>
              <a:gd name="adj2" fmla="val 11826332"/>
            </a:avLst>
          </a:prstGeom>
          <a:noFill/>
          <a:ln w="1905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4" name="椭圆 35"/>
          <p:cNvSpPr txBox="1"/>
          <p:nvPr/>
        </p:nvSpPr>
        <p:spPr>
          <a:xfrm>
            <a:off x="5150210" y="796726"/>
            <a:ext cx="3435748" cy="3435749"/>
          </a:xfrm>
          <a:prstGeom prst="ellipse">
            <a:avLst/>
          </a:prstGeom>
          <a:solidFill>
            <a:schemeClr val="bg1"/>
          </a:solidFill>
          <a:ln w="3175" cap="sq">
            <a:noFill/>
            <a:miter/>
          </a:ln>
          <a:effectLst>
            <a:outerShdw blurRad="190500" dist="12700" sx="102000" sy="102000" algn="ctr" rotWithShape="0">
              <a:schemeClr val="accent1">
                <a:alpha val="14000"/>
              </a:schemeClr>
            </a:outerShdw>
          </a:effectLst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5" name="椭圆 36"/>
          <p:cNvSpPr txBox="1"/>
          <p:nvPr/>
        </p:nvSpPr>
        <p:spPr>
          <a:xfrm>
            <a:off x="5284697" y="920260"/>
            <a:ext cx="3188680" cy="3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175" cap="sq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6" name="椭圆 38"/>
          <p:cNvSpPr txBox="1"/>
          <p:nvPr/>
        </p:nvSpPr>
        <p:spPr>
          <a:xfrm rot="21442116">
            <a:off x="4935278" y="1808304"/>
            <a:ext cx="204877" cy="20487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7" name="23"/>
          <p:cNvSpPr txBox="1"/>
          <p:nvPr/>
        </p:nvSpPr>
        <p:spPr>
          <a:xfrm>
            <a:off x="499934" y="455863"/>
            <a:ext cx="1474105" cy="340906"/>
          </a:xfrm>
          <a:prstGeom prst="roundRect">
            <a:avLst>
              <a:gd name="adj" fmla="val 1228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135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青岛理工大学</a:t>
            </a:r>
            <a:endParaRPr kumimoji="1" lang="zh-CN" altLang="en-US" sz="135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19" name="图片 56" descr="C:\Users\li_zj\Desktop\tushuguan.pngtushuguan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5413868" y="1106329"/>
            <a:ext cx="2930341" cy="2929890"/>
          </a:xfrm>
          <a:custGeom>
            <a:avLst/>
            <a:gdLst>
              <a:gd name="connsiteX0" fmla="*/ 1953560 w 3907121"/>
              <a:gd name="connsiteY0" fmla="*/ 0 h 3907124"/>
              <a:gd name="connsiteX1" fmla="*/ 3907121 w 3907121"/>
              <a:gd name="connsiteY1" fmla="*/ 1953562 h 3907124"/>
              <a:gd name="connsiteX2" fmla="*/ 1953560 w 3907121"/>
              <a:gd name="connsiteY2" fmla="*/ 3907124 h 3907124"/>
              <a:gd name="connsiteX3" fmla="*/ 0 w 3907121"/>
              <a:gd name="connsiteY3" fmla="*/ 1953562 h 3907124"/>
              <a:gd name="connsiteX4" fmla="*/ 1953560 w 3907121"/>
              <a:gd name="connsiteY4" fmla="*/ 0 h 3907124"/>
            </a:gdLst>
            <a:ahLst/>
            <a:cxnLst/>
            <a:rect l="l" t="t" r="r" b="b"/>
            <a:pathLst>
              <a:path w="3907121" h="3907124">
                <a:moveTo>
                  <a:pt x="1953560" y="0"/>
                </a:moveTo>
                <a:cubicBezTo>
                  <a:pt x="3032482" y="0"/>
                  <a:pt x="3907121" y="874640"/>
                  <a:pt x="3907121" y="1953562"/>
                </a:cubicBezTo>
                <a:cubicBezTo>
                  <a:pt x="3907121" y="3032484"/>
                  <a:pt x="3032482" y="3907124"/>
                  <a:pt x="1953560" y="3907124"/>
                </a:cubicBezTo>
                <a:cubicBezTo>
                  <a:pt x="874638" y="3907124"/>
                  <a:pt x="0" y="3032484"/>
                  <a:pt x="0" y="1953562"/>
                </a:cubicBezTo>
                <a:cubicBezTo>
                  <a:pt x="0" y="874640"/>
                  <a:pt x="874638" y="0"/>
                  <a:pt x="195356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" name="椭圆 40"/>
          <p:cNvSpPr txBox="1"/>
          <p:nvPr/>
        </p:nvSpPr>
        <p:spPr>
          <a:xfrm rot="157884" flipH="1">
            <a:off x="7832644" y="1023298"/>
            <a:ext cx="636988" cy="636988"/>
          </a:xfrm>
          <a:prstGeom prst="ellipse">
            <a:avLst/>
          </a:prstGeom>
          <a:solidFill>
            <a:schemeClr val="accent1"/>
          </a:solidFill>
          <a:ln w="63500" cap="sq">
            <a:solidFill>
              <a:schemeClr val="bg1"/>
            </a:solidFill>
            <a:miter/>
          </a:ln>
          <a:effectLst>
            <a:outerShdw blurRad="101600" dist="76200" dir="5400000" algn="t" rotWithShape="0">
              <a:schemeClr val="accent4">
                <a:lumMod val="75000"/>
                <a:alpha val="12000"/>
              </a:schemeClr>
            </a:outerShdw>
          </a:effectLst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1" name="17"/>
          <p:cNvSpPr txBox="1"/>
          <p:nvPr/>
        </p:nvSpPr>
        <p:spPr>
          <a:xfrm>
            <a:off x="7997208" y="1202237"/>
            <a:ext cx="307859" cy="279110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2" name="PPT-18"/>
          <p:cNvSpPr txBox="1"/>
          <p:nvPr/>
        </p:nvSpPr>
        <p:spPr>
          <a:xfrm flipH="1">
            <a:off x="7764971" y="-62322"/>
            <a:ext cx="765557" cy="763330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1350"/>
          </a:p>
        </p:txBody>
      </p:sp>
      <p:sp>
        <p:nvSpPr>
          <p:cNvPr id="23" name="任意多边形: 形状 60"/>
          <p:cNvSpPr txBox="1"/>
          <p:nvPr/>
        </p:nvSpPr>
        <p:spPr>
          <a:xfrm flipH="1">
            <a:off x="0" y="4851602"/>
            <a:ext cx="9144000" cy="291898"/>
          </a:xfrm>
          <a:custGeom>
            <a:avLst/>
            <a:gdLst>
              <a:gd name="connsiteX0" fmla="*/ 12192000 w 12192000"/>
              <a:gd name="connsiteY0" fmla="*/ 0 h 632827"/>
              <a:gd name="connsiteX1" fmla="*/ 10356659 w 12192000"/>
              <a:gd name="connsiteY1" fmla="*/ 0 h 632827"/>
              <a:gd name="connsiteX2" fmla="*/ 10117540 w 12192000"/>
              <a:gd name="connsiteY2" fmla="*/ 213132 h 632827"/>
              <a:gd name="connsiteX3" fmla="*/ 10117540 w 12192000"/>
              <a:gd name="connsiteY3" fmla="*/ 286119 h 632827"/>
              <a:gd name="connsiteX4" fmla="*/ 9796534 w 12192000"/>
              <a:gd name="connsiteY4" fmla="*/ 0 h 632827"/>
              <a:gd name="connsiteX5" fmla="*/ 0 w 12192000"/>
              <a:gd name="connsiteY5" fmla="*/ 0 h 632827"/>
              <a:gd name="connsiteX6" fmla="*/ 0 w 12192000"/>
              <a:gd name="connsiteY6" fmla="*/ 632827 h 632827"/>
              <a:gd name="connsiteX7" fmla="*/ 12192000 w 12192000"/>
              <a:gd name="connsiteY7" fmla="*/ 632827 h 632827"/>
            </a:gdLst>
            <a:ahLst/>
            <a:cxnLst/>
            <a:rect l="l" t="t" r="r" b="b"/>
            <a:pathLst>
              <a:path w="12192000" h="632827">
                <a:moveTo>
                  <a:pt x="12192000" y="0"/>
                </a:moveTo>
                <a:lnTo>
                  <a:pt x="10356659" y="0"/>
                </a:lnTo>
                <a:cubicBezTo>
                  <a:pt x="10224597" y="0"/>
                  <a:pt x="10117540" y="95422"/>
                  <a:pt x="10117540" y="213132"/>
                </a:cubicBezTo>
                <a:lnTo>
                  <a:pt x="10117540" y="286119"/>
                </a:lnTo>
                <a:cubicBezTo>
                  <a:pt x="10117540" y="128100"/>
                  <a:pt x="9973821" y="0"/>
                  <a:pt x="9796534" y="0"/>
                </a:cubicBezTo>
                <a:lnTo>
                  <a:pt x="0" y="0"/>
                </a:lnTo>
                <a:lnTo>
                  <a:pt x="0" y="632827"/>
                </a:lnTo>
                <a:lnTo>
                  <a:pt x="12192000" y="63282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1000">
                <a:schemeClr val="accent1">
                  <a:lumMod val="95000"/>
                </a:schemeClr>
              </a:gs>
              <a:gs pos="91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4" name="165"/>
          <p:cNvSpPr txBox="1"/>
          <p:nvPr/>
        </p:nvSpPr>
        <p:spPr>
          <a:xfrm>
            <a:off x="1938584" y="4994176"/>
            <a:ext cx="6750237" cy="675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5" name="166"/>
          <p:cNvSpPr txBox="1"/>
          <p:nvPr/>
        </p:nvSpPr>
        <p:spPr>
          <a:xfrm>
            <a:off x="847829" y="4960834"/>
            <a:ext cx="73434" cy="73434"/>
          </a:xfrm>
          <a:prstGeom prst="ellipse">
            <a:avLst/>
          </a:prstGeom>
          <a:noFill/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6" name="167"/>
          <p:cNvSpPr txBox="1"/>
          <p:nvPr/>
        </p:nvSpPr>
        <p:spPr>
          <a:xfrm>
            <a:off x="1009314" y="4960834"/>
            <a:ext cx="73434" cy="73434"/>
          </a:xfrm>
          <a:prstGeom prst="ellipse">
            <a:avLst/>
          </a:prstGeom>
          <a:noFill/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7" name="168"/>
          <p:cNvSpPr txBox="1"/>
          <p:nvPr/>
        </p:nvSpPr>
        <p:spPr>
          <a:xfrm>
            <a:off x="524860" y="4960834"/>
            <a:ext cx="73434" cy="73434"/>
          </a:xfrm>
          <a:prstGeom prst="ellipse">
            <a:avLst/>
          </a:prstGeom>
          <a:solidFill>
            <a:schemeClr val="bg1"/>
          </a:solidFill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8" name="169"/>
          <p:cNvSpPr txBox="1"/>
          <p:nvPr/>
        </p:nvSpPr>
        <p:spPr>
          <a:xfrm>
            <a:off x="686344" y="4960834"/>
            <a:ext cx="73434" cy="73434"/>
          </a:xfrm>
          <a:prstGeom prst="ellipse">
            <a:avLst/>
          </a:prstGeom>
          <a:solidFill>
            <a:schemeClr val="bg1"/>
          </a:solidFill>
          <a:ln w="6350" cap="flat">
            <a:solidFill>
              <a:schemeClr val="bg1"/>
            </a:solidFill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29" name="标题 1"/>
          <p:cNvSpPr txBox="1"/>
          <p:nvPr/>
        </p:nvSpPr>
        <p:spPr>
          <a:xfrm>
            <a:off x="525366" y="1284136"/>
            <a:ext cx="772034" cy="157734"/>
          </a:xfrm>
          <a:custGeom>
            <a:avLst/>
            <a:gdLst>
              <a:gd name="connsiteX0" fmla="*/ 844900 w 1029379"/>
              <a:gd name="connsiteY0" fmla="*/ 0 h 210312"/>
              <a:gd name="connsiteX1" fmla="*/ 937140 w 1029379"/>
              <a:gd name="connsiteY1" fmla="*/ 0 h 210312"/>
              <a:gd name="connsiteX2" fmla="*/ 1029379 w 1029379"/>
              <a:gd name="connsiteY2" fmla="*/ 105156 h 210312"/>
              <a:gd name="connsiteX3" fmla="*/ 937140 w 1029379"/>
              <a:gd name="connsiteY3" fmla="*/ 210312 h 210312"/>
              <a:gd name="connsiteX4" fmla="*/ 844900 w 1029379"/>
              <a:gd name="connsiteY4" fmla="*/ 210312 h 210312"/>
              <a:gd name="connsiteX5" fmla="*/ 937140 w 1029379"/>
              <a:gd name="connsiteY5" fmla="*/ 105156 h 210312"/>
              <a:gd name="connsiteX6" fmla="*/ 675920 w 1029379"/>
              <a:gd name="connsiteY6" fmla="*/ 0 h 210312"/>
              <a:gd name="connsiteX7" fmla="*/ 768160 w 1029379"/>
              <a:gd name="connsiteY7" fmla="*/ 0 h 210312"/>
              <a:gd name="connsiteX8" fmla="*/ 860399 w 1029379"/>
              <a:gd name="connsiteY8" fmla="*/ 105156 h 210312"/>
              <a:gd name="connsiteX9" fmla="*/ 768160 w 1029379"/>
              <a:gd name="connsiteY9" fmla="*/ 210312 h 210312"/>
              <a:gd name="connsiteX10" fmla="*/ 675920 w 1029379"/>
              <a:gd name="connsiteY10" fmla="*/ 210312 h 210312"/>
              <a:gd name="connsiteX11" fmla="*/ 768160 w 1029379"/>
              <a:gd name="connsiteY11" fmla="*/ 105156 h 210312"/>
              <a:gd name="connsiteX12" fmla="*/ 506940 w 1029379"/>
              <a:gd name="connsiteY12" fmla="*/ 0 h 210312"/>
              <a:gd name="connsiteX13" fmla="*/ 599180 w 1029379"/>
              <a:gd name="connsiteY13" fmla="*/ 0 h 210312"/>
              <a:gd name="connsiteX14" fmla="*/ 691419 w 1029379"/>
              <a:gd name="connsiteY14" fmla="*/ 105156 h 210312"/>
              <a:gd name="connsiteX15" fmla="*/ 599180 w 1029379"/>
              <a:gd name="connsiteY15" fmla="*/ 210312 h 210312"/>
              <a:gd name="connsiteX16" fmla="*/ 506940 w 1029379"/>
              <a:gd name="connsiteY16" fmla="*/ 210312 h 210312"/>
              <a:gd name="connsiteX17" fmla="*/ 599180 w 1029379"/>
              <a:gd name="connsiteY17" fmla="*/ 105156 h 210312"/>
              <a:gd name="connsiteX18" fmla="*/ 337960 w 1029379"/>
              <a:gd name="connsiteY18" fmla="*/ 0 h 210312"/>
              <a:gd name="connsiteX19" fmla="*/ 430200 w 1029379"/>
              <a:gd name="connsiteY19" fmla="*/ 0 h 210312"/>
              <a:gd name="connsiteX20" fmla="*/ 522439 w 1029379"/>
              <a:gd name="connsiteY20" fmla="*/ 105156 h 210312"/>
              <a:gd name="connsiteX21" fmla="*/ 430200 w 1029379"/>
              <a:gd name="connsiteY21" fmla="*/ 210312 h 210312"/>
              <a:gd name="connsiteX22" fmla="*/ 337960 w 1029379"/>
              <a:gd name="connsiteY22" fmla="*/ 210312 h 210312"/>
              <a:gd name="connsiteX23" fmla="*/ 430200 w 1029379"/>
              <a:gd name="connsiteY23" fmla="*/ 105156 h 210312"/>
              <a:gd name="connsiteX24" fmla="*/ 168980 w 1029379"/>
              <a:gd name="connsiteY24" fmla="*/ 0 h 210312"/>
              <a:gd name="connsiteX25" fmla="*/ 261220 w 1029379"/>
              <a:gd name="connsiteY25" fmla="*/ 0 h 210312"/>
              <a:gd name="connsiteX26" fmla="*/ 353459 w 1029379"/>
              <a:gd name="connsiteY26" fmla="*/ 105156 h 210312"/>
              <a:gd name="connsiteX27" fmla="*/ 261220 w 1029379"/>
              <a:gd name="connsiteY27" fmla="*/ 210312 h 210312"/>
              <a:gd name="connsiteX28" fmla="*/ 168980 w 1029379"/>
              <a:gd name="connsiteY28" fmla="*/ 210312 h 210312"/>
              <a:gd name="connsiteX29" fmla="*/ 261220 w 1029379"/>
              <a:gd name="connsiteY29" fmla="*/ 105156 h 210312"/>
              <a:gd name="connsiteX30" fmla="*/ 0 w 1029379"/>
              <a:gd name="connsiteY30" fmla="*/ 0 h 210312"/>
              <a:gd name="connsiteX31" fmla="*/ 92240 w 1029379"/>
              <a:gd name="connsiteY31" fmla="*/ 0 h 210312"/>
              <a:gd name="connsiteX32" fmla="*/ 184479 w 1029379"/>
              <a:gd name="connsiteY32" fmla="*/ 105156 h 210312"/>
              <a:gd name="connsiteX33" fmla="*/ 92240 w 1029379"/>
              <a:gd name="connsiteY33" fmla="*/ 210312 h 210312"/>
              <a:gd name="connsiteX34" fmla="*/ 0 w 1029379"/>
              <a:gd name="connsiteY34" fmla="*/ 210312 h 210312"/>
              <a:gd name="connsiteX35" fmla="*/ 92240 w 1029379"/>
              <a:gd name="connsiteY35" fmla="*/ 105156 h 210312"/>
            </a:gdLst>
            <a:ahLst/>
            <a:cxnLst/>
            <a:rect l="l" t="t" r="r" b="b"/>
            <a:pathLst>
              <a:path w="1029379" h="210312">
                <a:moveTo>
                  <a:pt x="844900" y="0"/>
                </a:moveTo>
                <a:lnTo>
                  <a:pt x="937140" y="0"/>
                </a:lnTo>
                <a:lnTo>
                  <a:pt x="1029379" y="105156"/>
                </a:lnTo>
                <a:lnTo>
                  <a:pt x="937140" y="210312"/>
                </a:lnTo>
                <a:lnTo>
                  <a:pt x="844900" y="210312"/>
                </a:lnTo>
                <a:lnTo>
                  <a:pt x="937140" y="105156"/>
                </a:lnTo>
                <a:close/>
                <a:moveTo>
                  <a:pt x="675920" y="0"/>
                </a:moveTo>
                <a:lnTo>
                  <a:pt x="768160" y="0"/>
                </a:lnTo>
                <a:lnTo>
                  <a:pt x="860399" y="105156"/>
                </a:lnTo>
                <a:lnTo>
                  <a:pt x="768160" y="210312"/>
                </a:lnTo>
                <a:lnTo>
                  <a:pt x="675920" y="210312"/>
                </a:lnTo>
                <a:lnTo>
                  <a:pt x="768160" y="105156"/>
                </a:lnTo>
                <a:close/>
                <a:moveTo>
                  <a:pt x="506940" y="0"/>
                </a:moveTo>
                <a:lnTo>
                  <a:pt x="599180" y="0"/>
                </a:lnTo>
                <a:lnTo>
                  <a:pt x="691419" y="105156"/>
                </a:lnTo>
                <a:lnTo>
                  <a:pt x="599180" y="210312"/>
                </a:lnTo>
                <a:lnTo>
                  <a:pt x="506940" y="210312"/>
                </a:lnTo>
                <a:lnTo>
                  <a:pt x="599180" y="105156"/>
                </a:lnTo>
                <a:close/>
                <a:moveTo>
                  <a:pt x="337960" y="0"/>
                </a:moveTo>
                <a:lnTo>
                  <a:pt x="430200" y="0"/>
                </a:lnTo>
                <a:lnTo>
                  <a:pt x="522439" y="105156"/>
                </a:lnTo>
                <a:lnTo>
                  <a:pt x="430200" y="210312"/>
                </a:lnTo>
                <a:lnTo>
                  <a:pt x="337960" y="210312"/>
                </a:lnTo>
                <a:lnTo>
                  <a:pt x="430200" y="105156"/>
                </a:lnTo>
                <a:close/>
                <a:moveTo>
                  <a:pt x="168980" y="0"/>
                </a:moveTo>
                <a:lnTo>
                  <a:pt x="261220" y="0"/>
                </a:lnTo>
                <a:lnTo>
                  <a:pt x="353459" y="105156"/>
                </a:lnTo>
                <a:lnTo>
                  <a:pt x="261220" y="210312"/>
                </a:lnTo>
                <a:lnTo>
                  <a:pt x="168980" y="210312"/>
                </a:lnTo>
                <a:lnTo>
                  <a:pt x="261220" y="105156"/>
                </a:lnTo>
                <a:close/>
                <a:moveTo>
                  <a:pt x="0" y="0"/>
                </a:moveTo>
                <a:lnTo>
                  <a:pt x="92240" y="0"/>
                </a:lnTo>
                <a:lnTo>
                  <a:pt x="184479" y="105156"/>
                </a:lnTo>
                <a:lnTo>
                  <a:pt x="92240" y="210312"/>
                </a:lnTo>
                <a:lnTo>
                  <a:pt x="0" y="210312"/>
                </a:lnTo>
                <a:lnTo>
                  <a:pt x="92240" y="105156"/>
                </a:lnTo>
                <a:close/>
              </a:path>
            </a:pathLst>
          </a:custGeom>
          <a:gradFill>
            <a:gsLst>
              <a:gs pos="16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31" name="4"/>
          <p:cNvSpPr txBox="1"/>
          <p:nvPr/>
        </p:nvSpPr>
        <p:spPr>
          <a:xfrm>
            <a:off x="467360" y="2071370"/>
            <a:ext cx="4152265" cy="130238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  </a:t>
            </a:r>
            <a:endParaRPr lang="zh-CN" altLang="en-US" sz="33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2023-2024</a:t>
            </a:r>
            <a:endParaRPr lang="en-US" altLang="zh-CN" sz="33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  <a:sym typeface="+mn-ea"/>
              </a:rPr>
              <a:t>期末真题</a:t>
            </a:r>
            <a:endParaRPr lang="zh-CN" altLang="en-US" sz="33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33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algn="ctr">
              <a:lnSpc>
                <a:spcPct val="130000"/>
              </a:lnSpc>
            </a:pPr>
            <a:endParaRPr kumimoji="1" lang="zh-CN" altLang="en-US" sz="33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3260" y="175895"/>
            <a:ext cx="190563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参考数据：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771525"/>
            <a:ext cx="7886065" cy="668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635760"/>
            <a:ext cx="7649210" cy="3181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80605" y="1924050"/>
            <a:ext cx="91122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D  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20560" y="3435985"/>
            <a:ext cx="91122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A  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9990" y="339090"/>
            <a:ext cx="5815330" cy="2675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45" y="3219450"/>
            <a:ext cx="6972300" cy="17208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33920" y="3219450"/>
            <a:ext cx="6902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C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8080" y="411480"/>
            <a:ext cx="6902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C 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440" y="915670"/>
            <a:ext cx="8357870" cy="24612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636010" y="2068195"/>
            <a:ext cx="6902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495300" indent="-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</a:rPr>
              <a:t>B 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5650" y="1131570"/>
            <a:ext cx="719582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1. 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离散型：分布律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2. 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分布函数（注意：右连续性）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3. 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连续型：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概率密度函数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（典型题型）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4. 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随机变量函数的分布（公式法，分布函数法）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随机变量的数字特征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09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第二四章主要考点</a:t>
            </a:r>
            <a:endParaRPr lang="zh-CN" altLang="en-US" sz="1600">
              <a:solidFill>
                <a:srgbClr val="0000FF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9115" y="51118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二、填空题（每题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分，共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16489"/>
          <a:stretch>
            <a:fillRect/>
          </a:stretch>
        </p:blipFill>
        <p:spPr>
          <a:xfrm>
            <a:off x="611505" y="987425"/>
            <a:ext cx="7645400" cy="21901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66950" y="2571750"/>
            <a:ext cx="42100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59880" y="843280"/>
            <a:ext cx="64643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0.6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726440"/>
            <a:ext cx="8502015" cy="3451860"/>
          </a:xfrm>
          <a:prstGeom prst="rect">
            <a:avLst/>
          </a:prstGeom>
        </p:spPr>
      </p:pic>
      <p:graphicFrame>
        <p:nvGraphicFramePr>
          <p:cNvPr id="2" name="对象 -2147482519"/>
          <p:cNvGraphicFramePr>
            <a:graphicFrameLocks noChangeAspect="1"/>
          </p:cNvGraphicFramePr>
          <p:nvPr/>
        </p:nvGraphicFramePr>
        <p:xfrm>
          <a:off x="899795" y="3508375"/>
          <a:ext cx="276225" cy="58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52400" imgH="405765" progId="Equation.DSMT4">
                  <p:embed/>
                </p:oleObj>
              </mc:Choice>
              <mc:Fallback>
                <p:oleObj name="" r:id="rId2" imgW="152400" imgH="405765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795" y="3508375"/>
                        <a:ext cx="276225" cy="5867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22"/>
          <p:cNvGraphicFramePr>
            <a:graphicFrameLocks noChangeAspect="1"/>
          </p:cNvGraphicFramePr>
          <p:nvPr/>
        </p:nvGraphicFramePr>
        <p:xfrm>
          <a:off x="7740015" y="1779905"/>
          <a:ext cx="347345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152400" imgH="405765" progId="Equation.DSMT4">
                  <p:embed/>
                </p:oleObj>
              </mc:Choice>
              <mc:Fallback>
                <p:oleObj name="" r:id="rId4" imgW="152400" imgH="405765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0015" y="1779905"/>
                        <a:ext cx="347345" cy="783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23"/>
          <p:cNvGraphicFramePr>
            <a:graphicFrameLocks noChangeAspect="1"/>
          </p:cNvGraphicFramePr>
          <p:nvPr/>
        </p:nvGraphicFramePr>
        <p:xfrm>
          <a:off x="1403350" y="1348105"/>
          <a:ext cx="29146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152400" imgH="405765" progId="Equation.DSMT4">
                  <p:embed/>
                </p:oleObj>
              </mc:Choice>
              <mc:Fallback>
                <p:oleObj name="" r:id="rId6" imgW="152400" imgH="405765" progId="Equation.DSMT4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350" y="1348105"/>
                        <a:ext cx="291465" cy="619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915" t="11776"/>
          <a:stretch>
            <a:fillRect/>
          </a:stretch>
        </p:blipFill>
        <p:spPr>
          <a:xfrm>
            <a:off x="251460" y="915670"/>
            <a:ext cx="8662035" cy="3460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115" y="51118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三、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计算题（每题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分，共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73339"/>
          <a:stretch>
            <a:fillRect/>
          </a:stretch>
        </p:blipFill>
        <p:spPr>
          <a:xfrm>
            <a:off x="539115" y="699135"/>
            <a:ext cx="7372350" cy="5759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40006"/>
          <a:stretch>
            <a:fillRect/>
          </a:stretch>
        </p:blipFill>
        <p:spPr>
          <a:xfrm>
            <a:off x="539115" y="1707515"/>
            <a:ext cx="7372350" cy="12960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71853"/>
          <a:stretch>
            <a:fillRect/>
          </a:stretch>
        </p:blipFill>
        <p:spPr>
          <a:xfrm>
            <a:off x="611505" y="51435"/>
            <a:ext cx="7765415" cy="1367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1128"/>
          <a:stretch>
            <a:fillRect/>
          </a:stretch>
        </p:blipFill>
        <p:spPr>
          <a:xfrm>
            <a:off x="683260" y="1491615"/>
            <a:ext cx="7962900" cy="3430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0222"/>
          <a:stretch>
            <a:fillRect/>
          </a:stretch>
        </p:blipFill>
        <p:spPr>
          <a:xfrm>
            <a:off x="611505" y="1923415"/>
            <a:ext cx="7967345" cy="17246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5145"/>
          <a:stretch>
            <a:fillRect/>
          </a:stretch>
        </p:blipFill>
        <p:spPr>
          <a:xfrm>
            <a:off x="611505" y="339090"/>
            <a:ext cx="7967345" cy="10655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23190"/>
            <a:ext cx="7313930" cy="1924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26722"/>
          <a:stretch>
            <a:fillRect/>
          </a:stretch>
        </p:blipFill>
        <p:spPr>
          <a:xfrm>
            <a:off x="611505" y="2128520"/>
            <a:ext cx="6881495" cy="2880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339090"/>
            <a:ext cx="7547610" cy="19240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t="75581"/>
          <a:stretch>
            <a:fillRect/>
          </a:stretch>
        </p:blipFill>
        <p:spPr>
          <a:xfrm>
            <a:off x="755650" y="2727325"/>
            <a:ext cx="7327900" cy="9721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4626"/>
          <a:stretch>
            <a:fillRect/>
          </a:stretch>
        </p:blipFill>
        <p:spPr>
          <a:xfrm>
            <a:off x="683895" y="195580"/>
            <a:ext cx="7588250" cy="1223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506855"/>
            <a:ext cx="7756525" cy="3369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61897"/>
          <a:stretch>
            <a:fillRect/>
          </a:stretch>
        </p:blipFill>
        <p:spPr>
          <a:xfrm>
            <a:off x="611505" y="267335"/>
            <a:ext cx="8045450" cy="892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37119"/>
          <a:stretch>
            <a:fillRect/>
          </a:stretch>
        </p:blipFill>
        <p:spPr>
          <a:xfrm>
            <a:off x="755650" y="1306830"/>
            <a:ext cx="7586345" cy="2056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3582"/>
          <a:stretch>
            <a:fillRect/>
          </a:stretch>
        </p:blipFill>
        <p:spPr>
          <a:xfrm>
            <a:off x="755015" y="3363595"/>
            <a:ext cx="7587615" cy="720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99"/>
          <p:cNvGraphicFramePr>
            <a:graphicFrameLocks noChangeAspect="1"/>
          </p:cNvGraphicFramePr>
          <p:nvPr/>
        </p:nvGraphicFramePr>
        <p:xfrm>
          <a:off x="755015" y="843280"/>
          <a:ext cx="5832475" cy="328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895600" imgH="1676400" progId="Equation.3">
                  <p:embed/>
                </p:oleObj>
              </mc:Choice>
              <mc:Fallback>
                <p:oleObj name="" r:id="rId1" imgW="2895600" imgH="16764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015" y="843280"/>
                        <a:ext cx="5832475" cy="32848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55015" y="267335"/>
            <a:ext cx="181864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典型题型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rgbClr val="FF0000"/>
              </a:solidFill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60" y="123190"/>
            <a:ext cx="7607300" cy="1981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2103755"/>
            <a:ext cx="6758305" cy="28435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-20955"/>
            <a:ext cx="7512050" cy="2654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2715895"/>
            <a:ext cx="7137400" cy="216535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4684395" y="1923415"/>
          <a:ext cx="1915160" cy="64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1824355" imgH="706120" progId="Equation.KSEE3">
                  <p:embed/>
                </p:oleObj>
              </mc:Choice>
              <mc:Fallback>
                <p:oleObj name="" r:id="rId3" imgW="1824355" imgH="706120" progId="Equation.KSEE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4395" y="1923415"/>
                        <a:ext cx="1915160" cy="6432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-20955"/>
            <a:ext cx="6778625" cy="2395220"/>
          </a:xfrm>
          <a:prstGeom prst="rect">
            <a:avLst/>
          </a:prstGeom>
        </p:spPr>
      </p:pic>
      <p:graphicFrame>
        <p:nvGraphicFramePr>
          <p:cNvPr id="2" name="对象 -2147482578"/>
          <p:cNvGraphicFramePr>
            <a:graphicFrameLocks noChangeAspect="1"/>
          </p:cNvGraphicFramePr>
          <p:nvPr/>
        </p:nvGraphicFramePr>
        <p:xfrm>
          <a:off x="539115" y="2561590"/>
          <a:ext cx="6268720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984500" imgH="215900" progId="Equation.3">
                  <p:embed/>
                </p:oleObj>
              </mc:Choice>
              <mc:Fallback>
                <p:oleObj name="" r:id="rId2" imgW="2984500" imgH="2159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115" y="2561590"/>
                        <a:ext cx="6268720" cy="4533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78"/>
          <p:cNvGraphicFramePr>
            <a:graphicFrameLocks noChangeAspect="1"/>
          </p:cNvGraphicFramePr>
          <p:nvPr/>
        </p:nvGraphicFramePr>
        <p:xfrm>
          <a:off x="467360" y="2919730"/>
          <a:ext cx="7542530" cy="222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4305300" imgH="1270000" progId="Equation.3">
                  <p:embed/>
                </p:oleObj>
              </mc:Choice>
              <mc:Fallback>
                <p:oleObj name="" r:id="rId4" imgW="4305300" imgH="12700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360" y="2919730"/>
                        <a:ext cx="7542530" cy="2223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283710" y="1675130"/>
          <a:ext cx="1892935" cy="67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1824355" imgH="706120" progId="Equation.KSEE3">
                  <p:embed/>
                </p:oleObj>
              </mc:Choice>
              <mc:Fallback>
                <p:oleObj name="" r:id="rId6" imgW="1824355" imgH="706120" progId="Equation.KSEE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3710" y="1675130"/>
                        <a:ext cx="1892935" cy="671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-20955"/>
            <a:ext cx="7512050" cy="2654300"/>
          </a:xfrm>
          <a:prstGeom prst="rect">
            <a:avLst/>
          </a:prstGeom>
        </p:spPr>
      </p:pic>
      <p:graphicFrame>
        <p:nvGraphicFramePr>
          <p:cNvPr id="2" name="对象 -2147482578"/>
          <p:cNvGraphicFramePr>
            <a:graphicFrameLocks noChangeAspect="1"/>
          </p:cNvGraphicFramePr>
          <p:nvPr/>
        </p:nvGraphicFramePr>
        <p:xfrm>
          <a:off x="611188" y="2931478"/>
          <a:ext cx="7054215" cy="169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4025900" imgH="965200" progId="Equation.3">
                  <p:embed/>
                </p:oleObj>
              </mc:Choice>
              <mc:Fallback>
                <p:oleObj name="" r:id="rId2" imgW="4025900" imgH="9652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188" y="2931478"/>
                        <a:ext cx="7054215" cy="16910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703445" y="1868805"/>
          <a:ext cx="230886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1824355" imgH="706120" progId="Equation.KSEE3">
                  <p:embed/>
                </p:oleObj>
              </mc:Choice>
              <mc:Fallback>
                <p:oleObj name="" r:id="rId4" imgW="1824355" imgH="706120" progId="Equation.KSEE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3445" y="1868805"/>
                        <a:ext cx="2308860" cy="73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b="70438"/>
          <a:stretch>
            <a:fillRect/>
          </a:stretch>
        </p:blipFill>
        <p:spPr>
          <a:xfrm>
            <a:off x="539115" y="195580"/>
            <a:ext cx="7331710" cy="720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2211705"/>
            <a:ext cx="5596890" cy="2794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8425"/>
          <a:stretch>
            <a:fillRect/>
          </a:stretch>
        </p:blipFill>
        <p:spPr>
          <a:xfrm>
            <a:off x="539115" y="627380"/>
            <a:ext cx="7331710" cy="14998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5740" y="1779270"/>
            <a:ext cx="6696075" cy="101473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6000" b="1" spc="30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</a:rPr>
              <a:t>祝大家考试顺利</a:t>
            </a:r>
            <a:r>
              <a:rPr lang="en-US" altLang="zh-CN" sz="6000" b="1" spc="30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</a:rPr>
              <a:t>!</a:t>
            </a:r>
            <a:endParaRPr lang="en-US" altLang="zh-CN" sz="6000" b="1" spc="30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1980" y="1068705"/>
            <a:ext cx="7964170" cy="2287270"/>
          </a:xfrm>
          <a:prstGeom prst="rect">
            <a:avLst/>
          </a:prstGeom>
        </p:spPr>
        <p:txBody>
          <a:bodyPr>
            <a:no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1. 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离散型：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联合分布律、边缘分布律、数字特征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2. </a:t>
            </a:r>
            <a:r>
              <a:rPr lang="zh-CN" altLang="en-US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连续型：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联合概率密度、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边缘概率密度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、数字特征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重要分布（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正态分布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）结论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4. 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函数的分布（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和的分布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，最值的分布）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5. 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相关性，独立性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判断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33909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第三四章主要考点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6"/>
          <p:cNvGraphicFramePr>
            <a:graphicFrameLocks noChangeAspect="1"/>
          </p:cNvGraphicFramePr>
          <p:nvPr/>
        </p:nvGraphicFramePr>
        <p:xfrm>
          <a:off x="1043305" y="843280"/>
          <a:ext cx="6111240" cy="387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920365" imgH="1905000" progId="Equation.3">
                  <p:embed/>
                </p:oleObj>
              </mc:Choice>
              <mc:Fallback>
                <p:oleObj name="" r:id="rId1" imgW="2920365" imgH="19050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3305" y="843280"/>
                        <a:ext cx="6111240" cy="3877310"/>
                      </a:xfrm>
                      <a:prstGeom prst="rect">
                        <a:avLst/>
                      </a:prstGeom>
                      <a:solidFill>
                        <a:srgbClr val="000000">
                          <a:alpha val="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55015" y="267335"/>
            <a:ext cx="181864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典型题型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rgbClr val="FF0000"/>
              </a:solidFill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-2147482424"/>
          <p:cNvGraphicFramePr>
            <a:graphicFrameLocks noChangeAspect="1"/>
          </p:cNvGraphicFramePr>
          <p:nvPr/>
        </p:nvGraphicFramePr>
        <p:xfrm>
          <a:off x="683260" y="771525"/>
          <a:ext cx="7442835" cy="431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59300" imgH="2717800" progId="Equation.3">
                  <p:embed/>
                </p:oleObj>
              </mc:Choice>
              <mc:Fallback>
                <p:oleObj name="" r:id="rId1" imgW="4559300" imgH="27178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3260" y="771525"/>
                        <a:ext cx="7442835" cy="43154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83260" y="19526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正态分布结论</a:t>
            </a:r>
            <a:endParaRPr lang="zh-CN" altLang="en-US" sz="1600" b="1"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204210" y="218440"/>
            <a:ext cx="364426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数学期望的计算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6598" name="对象 66597"/>
          <p:cNvGraphicFramePr/>
          <p:nvPr/>
        </p:nvGraphicFramePr>
        <p:xfrm>
          <a:off x="1115695" y="628650"/>
          <a:ext cx="201739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2500630" imgH="951865" progId="Equation.3">
                  <p:embed/>
                </p:oleObj>
              </mc:Choice>
              <mc:Fallback>
                <p:oleObj name="" r:id="rId1" imgW="2500630" imgH="951865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5695" y="628650"/>
                        <a:ext cx="201739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3" name="对象 78862"/>
          <p:cNvGraphicFramePr/>
          <p:nvPr/>
        </p:nvGraphicFramePr>
        <p:xfrm>
          <a:off x="1044012" y="1420480"/>
          <a:ext cx="2591253" cy="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" r:id="rId3" imgW="3453130" imgH="951865" progId="Equation.3">
                  <p:embed/>
                </p:oleObj>
              </mc:Choice>
              <mc:Fallback>
                <p:oleObj name="" r:id="rId3" imgW="3453130" imgH="951865" progId="Equation.3">
                  <p:embed/>
                  <p:pic>
                    <p:nvPicPr>
                      <p:cNvPr id="0" name="图片 33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4012" y="1420480"/>
                        <a:ext cx="2591253" cy="71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2" name="对象 78871"/>
          <p:cNvGraphicFramePr/>
          <p:nvPr/>
        </p:nvGraphicFramePr>
        <p:xfrm>
          <a:off x="3924257" y="1511775"/>
          <a:ext cx="3143800" cy="52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" r:id="rId5" imgW="4191000" imgH="698500" progId="Equation.3">
                  <p:embed/>
                </p:oleObj>
              </mc:Choice>
              <mc:Fallback>
                <p:oleObj name="" r:id="rId5" imgW="4191000" imgH="698500" progId="Equation.3">
                  <p:embed/>
                  <p:pic>
                    <p:nvPicPr>
                      <p:cNvPr id="0" name="图片 33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4257" y="1511775"/>
                        <a:ext cx="3143800" cy="5239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9" name="对象 514058"/>
          <p:cNvGraphicFramePr/>
          <p:nvPr/>
        </p:nvGraphicFramePr>
        <p:xfrm>
          <a:off x="3491767" y="712363"/>
          <a:ext cx="2485269" cy="67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" r:id="rId7" imgW="1218565" imgH="330200" progId="Equation.3">
                  <p:embed/>
                </p:oleObj>
              </mc:Choice>
              <mc:Fallback>
                <p:oleObj name="" r:id="rId7" imgW="1218565" imgH="330200" progId="Equation.3">
                  <p:embed/>
                  <p:pic>
                    <p:nvPicPr>
                      <p:cNvPr id="0" name="图片 32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767" y="712363"/>
                        <a:ext cx="2485269" cy="674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8" name="对象 490507"/>
          <p:cNvGraphicFramePr/>
          <p:nvPr/>
        </p:nvGraphicFramePr>
        <p:xfrm>
          <a:off x="1115677" y="2295668"/>
          <a:ext cx="3648713" cy="58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" r:id="rId9" imgW="4862195" imgH="774065" progId="Equation.3">
                  <p:embed/>
                </p:oleObj>
              </mc:Choice>
              <mc:Fallback>
                <p:oleObj name="" r:id="rId9" imgW="4862195" imgH="774065" progId="Equation.3">
                  <p:embed/>
                  <p:pic>
                    <p:nvPicPr>
                      <p:cNvPr id="0" name="图片 33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5677" y="2295668"/>
                        <a:ext cx="3648713" cy="58112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9" name="对象 490508"/>
          <p:cNvGraphicFramePr/>
          <p:nvPr/>
        </p:nvGraphicFramePr>
        <p:xfrm>
          <a:off x="1221105" y="2876550"/>
          <a:ext cx="4673600" cy="5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" r:id="rId11" imgW="6172200" imgH="698500" progId="Equation.3">
                  <p:embed/>
                </p:oleObj>
              </mc:Choice>
              <mc:Fallback>
                <p:oleObj name="" r:id="rId11" imgW="6172200" imgH="698500" progId="Equation.3">
                  <p:embed/>
                  <p:pic>
                    <p:nvPicPr>
                      <p:cNvPr id="0" name="图片 33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21105" y="2876550"/>
                        <a:ext cx="4673600" cy="565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9" name="对象 462858"/>
          <p:cNvGraphicFramePr/>
          <p:nvPr/>
        </p:nvGraphicFramePr>
        <p:xfrm>
          <a:off x="1187450" y="3691255"/>
          <a:ext cx="4612005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" r:id="rId13" imgW="1879600" imgH="203200" progId="Equation.3">
                  <p:embed/>
                </p:oleObj>
              </mc:Choice>
              <mc:Fallback>
                <p:oleObj name="" r:id="rId13" imgW="1879600" imgH="203200" progId="Equation.3">
                  <p:embed/>
                  <p:pic>
                    <p:nvPicPr>
                      <p:cNvPr id="0" name="图片 33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7450" y="3691255"/>
                        <a:ext cx="4612005" cy="4330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5" name="对象 156694"/>
          <p:cNvGraphicFramePr/>
          <p:nvPr/>
        </p:nvGraphicFramePr>
        <p:xfrm>
          <a:off x="1221105" y="4229100"/>
          <a:ext cx="4829175" cy="37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" r:id="rId15" imgW="5991860" imgH="444500" progId="Equation.3">
                  <p:embed/>
                </p:oleObj>
              </mc:Choice>
              <mc:Fallback>
                <p:oleObj name="" r:id="rId15" imgW="5991860" imgH="444500" progId="Equation.3">
                  <p:embed/>
                  <p:pic>
                    <p:nvPicPr>
                      <p:cNvPr id="0" name="图片 343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21105" y="4229100"/>
                        <a:ext cx="4829175" cy="373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54050" y="218440"/>
            <a:ext cx="2406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第四章主要考点</a:t>
            </a:r>
            <a:endParaRPr lang="zh-CN" altLang="en-US" sz="1600">
              <a:solidFill>
                <a:srgbClr val="0000FF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522*374"/>
  <p:tag name="TABLE_ENDDRAG_RECT" val="97*22*522*374"/>
</p:tagLst>
</file>

<file path=ppt/tags/tag2.xml><?xml version="1.0" encoding="utf-8"?>
<p:tagLst xmlns:p="http://schemas.openxmlformats.org/presentationml/2006/main">
  <p:tag name="COMMONDATA" val="eyJoZGlkIjoiNDg0NWFiNDgwNTIyZDllYjA5ODg2ODM4M2YwNGZhYmUifQ=="/>
  <p:tag name="KSO_WPP_MARK_KEY" val="9f961221-ae75-4280-8854-314912574f6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2A84D6"/>
      </a:accent1>
      <a:accent2>
        <a:srgbClr val="3654B2"/>
      </a:accent2>
      <a:accent3>
        <a:srgbClr val="2A84D6"/>
      </a:accent3>
      <a:accent4>
        <a:srgbClr val="3654B2"/>
      </a:accent4>
      <a:accent5>
        <a:srgbClr val="2A84D6"/>
      </a:accent5>
      <a:accent6>
        <a:srgbClr val="3654B2"/>
      </a:accent6>
      <a:hlink>
        <a:srgbClr val="4472C4"/>
      </a:hlink>
      <a:folHlink>
        <a:srgbClr val="92D05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2A84D6"/>
      </a:accent1>
      <a:accent2>
        <a:srgbClr val="3654B2"/>
      </a:accent2>
      <a:accent3>
        <a:srgbClr val="2A84D6"/>
      </a:accent3>
      <a:accent4>
        <a:srgbClr val="3654B2"/>
      </a:accent4>
      <a:accent5>
        <a:srgbClr val="2A84D6"/>
      </a:accent5>
      <a:accent6>
        <a:srgbClr val="3654B2"/>
      </a:accent6>
      <a:hlink>
        <a:srgbClr val="4472C4"/>
      </a:hlink>
      <a:folHlink>
        <a:srgbClr val="92D05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第三章的模板</Template>
  <TotalTime>0</TotalTime>
  <Words>1396</Words>
  <Application>WPS 演示</Application>
  <PresentationFormat>全屏显示(16:9)</PresentationFormat>
  <Paragraphs>189</Paragraphs>
  <Slides>55</Slides>
  <Notes>1</Notes>
  <HiddenSlides>1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43</vt:i4>
      </vt:variant>
      <vt:variant>
        <vt:lpstr>幻灯片标题</vt:lpstr>
      </vt:variant>
      <vt:variant>
        <vt:i4>55</vt:i4>
      </vt:variant>
    </vt:vector>
  </HeadingPairs>
  <TitlesOfParts>
    <vt:vector size="113" baseType="lpstr">
      <vt:lpstr>Arial</vt:lpstr>
      <vt:lpstr>宋体</vt:lpstr>
      <vt:lpstr>Wingdings</vt:lpstr>
      <vt:lpstr>Times New Roman</vt:lpstr>
      <vt:lpstr>楷体_GB2312</vt:lpstr>
      <vt:lpstr>新宋体</vt:lpstr>
      <vt:lpstr>Source Han Sans CN Regular</vt:lpstr>
      <vt:lpstr>华文隶书</vt:lpstr>
      <vt:lpstr>微软雅黑</vt:lpstr>
      <vt:lpstr>Arial Unicode MS</vt:lpstr>
      <vt:lpstr>Calibri</vt:lpstr>
      <vt:lpstr>Times New Roman</vt:lpstr>
      <vt:lpstr>等线</vt:lpstr>
      <vt:lpstr>Office 主题​​</vt:lpstr>
      <vt:lpstr>1_Office 主题​​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Equation.KSEE3</vt:lpstr>
      <vt:lpstr>Equation.3</vt:lpstr>
      <vt:lpstr>Equation.3</vt:lpstr>
      <vt:lpstr>Equation.3</vt:lpstr>
      <vt:lpstr>Equation.KSEE3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 随机变量</dc:title>
  <dc:creator>ty</dc:creator>
  <cp:lastModifiedBy>35787288</cp:lastModifiedBy>
  <cp:revision>185</cp:revision>
  <dcterms:created xsi:type="dcterms:W3CDTF">2006-08-16T07:40:00Z</dcterms:created>
  <dcterms:modified xsi:type="dcterms:W3CDTF">2025-11-26T14:06:06Z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3938F5F7F800457E860E580BCA677306_13</vt:lpwstr>
  </property>
</Properties>
</file>