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65" r:id="rId2"/>
    <p:sldId id="257" r:id="rId3"/>
    <p:sldId id="258" r:id="rId4"/>
    <p:sldId id="273" r:id="rId5"/>
    <p:sldId id="266" r:id="rId6"/>
    <p:sldId id="267" r:id="rId7"/>
    <p:sldId id="269" r:id="rId8"/>
    <p:sldId id="270" r:id="rId9"/>
    <p:sldId id="271" r:id="rId10"/>
    <p:sldId id="272" r:id="rId11"/>
    <p:sldId id="264" r:id="rId1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9879" autoAdjust="0"/>
  </p:normalViewPr>
  <p:slideViewPr>
    <p:cSldViewPr>
      <p:cViewPr>
        <p:scale>
          <a:sx n="75" d="100"/>
          <a:sy n="75" d="100"/>
        </p:scale>
        <p:origin x="-690" y="15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32D9C7-1CFE-49C9-961A-A9B2CF46A7A4}" type="datetimeFigureOut">
              <a:rPr lang="zh-CN" altLang="en-US" smtClean="0"/>
              <a:t>2022/11/29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E9E894-57C7-411C-AFA1-ECCF344152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3353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880621-156D-49AF-9873-D626CCB38096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13699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880621-156D-49AF-9873-D626CCB38096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13699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880621-156D-49AF-9873-D626CCB38096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13699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880621-156D-49AF-9873-D626CCB38096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13699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880621-156D-49AF-9873-D626CCB38096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47826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880621-156D-49AF-9873-D626CCB38096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13699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880621-156D-49AF-9873-D626CCB38096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478262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880621-156D-49AF-9873-D626CCB38096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478262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880621-156D-49AF-9873-D626CCB38096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47826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45C9B-C961-4E82-B6B6-A08D82347E45}" type="datetimeFigureOut">
              <a:rPr lang="zh-CN" altLang="en-US" smtClean="0"/>
              <a:t>2022/11/29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0636B-0752-490F-814E-F58620D12FB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45056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45C9B-C961-4E82-B6B6-A08D82347E45}" type="datetimeFigureOut">
              <a:rPr lang="zh-CN" altLang="en-US" smtClean="0"/>
              <a:t>2022/11/29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0636B-0752-490F-814E-F58620D12FB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43323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45C9B-C961-4E82-B6B6-A08D82347E45}" type="datetimeFigureOut">
              <a:rPr lang="zh-CN" altLang="en-US" smtClean="0"/>
              <a:t>2022/11/29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0636B-0752-490F-814E-F58620D12FB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67256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45C9B-C961-4E82-B6B6-A08D82347E45}" type="datetimeFigureOut">
              <a:rPr lang="zh-CN" altLang="en-US" smtClean="0"/>
              <a:t>2022/11/29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0636B-0752-490F-814E-F58620D12FB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33946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45C9B-C961-4E82-B6B6-A08D82347E45}" type="datetimeFigureOut">
              <a:rPr lang="zh-CN" altLang="en-US" smtClean="0"/>
              <a:t>2022/11/29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0636B-0752-490F-814E-F58620D12FB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51075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45C9B-C961-4E82-B6B6-A08D82347E45}" type="datetimeFigureOut">
              <a:rPr lang="zh-CN" altLang="en-US" smtClean="0"/>
              <a:t>2022/11/29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0636B-0752-490F-814E-F58620D12FB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43964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45C9B-C961-4E82-B6B6-A08D82347E45}" type="datetimeFigureOut">
              <a:rPr lang="zh-CN" altLang="en-US" smtClean="0"/>
              <a:t>2022/11/29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0636B-0752-490F-814E-F58620D12FB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90464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45C9B-C961-4E82-B6B6-A08D82347E45}" type="datetimeFigureOut">
              <a:rPr lang="zh-CN" altLang="en-US" smtClean="0"/>
              <a:t>2022/11/29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0636B-0752-490F-814E-F58620D12FB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78700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45C9B-C961-4E82-B6B6-A08D82347E45}" type="datetimeFigureOut">
              <a:rPr lang="zh-CN" altLang="en-US" smtClean="0"/>
              <a:t>2022/11/29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0636B-0752-490F-814E-F58620D12FB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14308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45C9B-C961-4E82-B6B6-A08D82347E45}" type="datetimeFigureOut">
              <a:rPr lang="zh-CN" altLang="en-US" smtClean="0"/>
              <a:t>2022/11/29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0636B-0752-490F-814E-F58620D12FB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45584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45C9B-C961-4E82-B6B6-A08D82347E45}" type="datetimeFigureOut">
              <a:rPr lang="zh-CN" altLang="en-US" smtClean="0"/>
              <a:t>2022/11/29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0636B-0752-490F-814E-F58620D12FB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09947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E45C9B-C961-4E82-B6B6-A08D82347E45}" type="datetimeFigureOut">
              <a:rPr lang="zh-CN" altLang="en-US" smtClean="0"/>
              <a:t>2022/11/29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90636B-0752-490F-814E-F58620D12FB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38576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提纲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 smtClean="0"/>
              <a:t>SUMMARY</a:t>
            </a:r>
            <a:r>
              <a:rPr lang="zh-CN" altLang="en-US" dirty="0" smtClean="0"/>
              <a:t>四个标准</a:t>
            </a:r>
            <a:endParaRPr lang="en-US" altLang="zh-CN" dirty="0" smtClean="0"/>
          </a:p>
          <a:p>
            <a:endParaRPr lang="en-US" altLang="zh-CN" dirty="0"/>
          </a:p>
          <a:p>
            <a:r>
              <a:rPr lang="en-US" altLang="zh-CN" dirty="0" smtClean="0"/>
              <a:t>SUMMARY</a:t>
            </a:r>
            <a:r>
              <a:rPr lang="zh-CN" altLang="en-US" dirty="0" smtClean="0"/>
              <a:t>写作步骤</a:t>
            </a:r>
            <a:endParaRPr lang="en-US" altLang="zh-CN" dirty="0" smtClean="0"/>
          </a:p>
          <a:p>
            <a:pPr marL="0" indent="0">
              <a:buNone/>
            </a:pPr>
            <a:endParaRPr lang="en-US" altLang="zh-CN" dirty="0"/>
          </a:p>
          <a:p>
            <a:r>
              <a:rPr lang="zh-CN" altLang="en-US" dirty="0" smtClean="0"/>
              <a:t>附件：</a:t>
            </a:r>
            <a:r>
              <a:rPr lang="en-US" altLang="zh-CN" dirty="0" smtClean="0"/>
              <a:t>UNIT </a:t>
            </a:r>
            <a:r>
              <a:rPr lang="en-US" altLang="zh-CN" dirty="0"/>
              <a:t>1,2,4 </a:t>
            </a:r>
            <a:r>
              <a:rPr lang="zh-CN" altLang="en-US" dirty="0"/>
              <a:t>文章架构</a:t>
            </a:r>
            <a:endParaRPr lang="en-US" altLang="zh-CN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610160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http://img5.imgtn.bdimg.com/it/u=71479370,1511594967&amp;fm=27&amp;gp=0.jpg"/>
          <p:cNvSpPr>
            <a:spLocks noChangeAspect="1" noChangeArrowheads="1"/>
          </p:cNvSpPr>
          <p:nvPr/>
        </p:nvSpPr>
        <p:spPr bwMode="auto">
          <a:xfrm>
            <a:off x="116681" y="-144463"/>
            <a:ext cx="2286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8" name="AutoShape 4" descr="http://img5.imgtn.bdimg.com/it/u=71479370,1511594967&amp;fm=27&amp;gp=0.jpg"/>
          <p:cNvSpPr>
            <a:spLocks noChangeAspect="1" noChangeArrowheads="1"/>
          </p:cNvSpPr>
          <p:nvPr/>
        </p:nvSpPr>
        <p:spPr bwMode="auto">
          <a:xfrm>
            <a:off x="116681" y="-144463"/>
            <a:ext cx="2286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0" name="AutoShape 6" descr="http://img5.imgtn.bdimg.com/it/u=71479370,1511594967&amp;fm=27&amp;gp=0.jpg"/>
          <p:cNvSpPr>
            <a:spLocks noChangeAspect="1" noChangeArrowheads="1"/>
          </p:cNvSpPr>
          <p:nvPr/>
        </p:nvSpPr>
        <p:spPr bwMode="auto">
          <a:xfrm>
            <a:off x="116681" y="-144463"/>
            <a:ext cx="2286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529520" y="476672"/>
            <a:ext cx="8011017" cy="53091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en-US" altLang="zh-CN" sz="2800" b="1" dirty="0" smtClean="0"/>
              <a:t>SUMMARY </a:t>
            </a:r>
            <a:r>
              <a:rPr lang="zh-CN" altLang="en-US" sz="2800" b="1" dirty="0" smtClean="0"/>
              <a:t>的四个标准：</a:t>
            </a:r>
            <a:endParaRPr lang="en-US" altLang="zh-CN" sz="2800" b="1" dirty="0" smtClean="0"/>
          </a:p>
          <a:p>
            <a:pPr>
              <a:spcBef>
                <a:spcPts val="600"/>
              </a:spcBef>
            </a:pPr>
            <a:r>
              <a:rPr lang="en-US" altLang="zh-CN" sz="2800" dirty="0" smtClean="0"/>
              <a:t>An </a:t>
            </a:r>
            <a:r>
              <a:rPr lang="en-US" altLang="zh-CN" sz="2800" dirty="0"/>
              <a:t>effective summary must meet the following four standards:</a:t>
            </a:r>
            <a:br>
              <a:rPr lang="en-US" altLang="zh-CN" sz="2800" dirty="0"/>
            </a:br>
            <a:r>
              <a:rPr lang="en-US" altLang="zh-CN" sz="2800" dirty="0">
                <a:solidFill>
                  <a:srgbClr val="FF0000"/>
                </a:solidFill>
              </a:rPr>
              <a:t>Completeness</a:t>
            </a:r>
            <a:r>
              <a:rPr lang="en-US" altLang="zh-CN" sz="2800" dirty="0"/>
              <a:t/>
            </a:r>
            <a:br>
              <a:rPr lang="en-US" altLang="zh-CN" sz="2800" dirty="0"/>
            </a:br>
            <a:r>
              <a:rPr lang="en-US" altLang="zh-CN" sz="2800" dirty="0"/>
              <a:t> To include all the major points of the original text</a:t>
            </a:r>
            <a:br>
              <a:rPr lang="en-US" altLang="zh-CN" sz="2800" dirty="0"/>
            </a:br>
            <a:r>
              <a:rPr lang="en-US" altLang="zh-CN" sz="2800" dirty="0">
                <a:solidFill>
                  <a:srgbClr val="FF0000"/>
                </a:solidFill>
              </a:rPr>
              <a:t>Originality</a:t>
            </a:r>
            <a:r>
              <a:rPr lang="en-US" altLang="zh-CN" sz="2800" dirty="0"/>
              <a:t/>
            </a:r>
            <a:br>
              <a:rPr lang="en-US" altLang="zh-CN" sz="2800" dirty="0"/>
            </a:br>
            <a:r>
              <a:rPr lang="en-US" altLang="zh-CN" sz="2800" dirty="0"/>
              <a:t> To use your own language instead of copying</a:t>
            </a:r>
            <a:br>
              <a:rPr lang="en-US" altLang="zh-CN" sz="2800" dirty="0"/>
            </a:br>
            <a:r>
              <a:rPr lang="en-US" altLang="zh-CN" sz="2800" dirty="0">
                <a:solidFill>
                  <a:srgbClr val="FF0000"/>
                </a:solidFill>
              </a:rPr>
              <a:t>Conciseness</a:t>
            </a:r>
            <a:r>
              <a:rPr lang="en-US" altLang="zh-CN" sz="2800" dirty="0"/>
              <a:t/>
            </a:r>
            <a:br>
              <a:rPr lang="en-US" altLang="zh-CN" sz="2800" dirty="0"/>
            </a:br>
            <a:r>
              <a:rPr lang="en-US" altLang="zh-CN" sz="2800" dirty="0"/>
              <a:t> To reveal the original text in a shorter passage</a:t>
            </a:r>
            <a:br>
              <a:rPr lang="en-US" altLang="zh-CN" sz="2800" dirty="0"/>
            </a:br>
            <a:r>
              <a:rPr lang="en-US" altLang="zh-CN" sz="2800" dirty="0">
                <a:solidFill>
                  <a:srgbClr val="FF0000"/>
                </a:solidFill>
              </a:rPr>
              <a:t>Objectivity</a:t>
            </a:r>
            <a:r>
              <a:rPr lang="en-US" altLang="zh-CN" sz="2800" dirty="0"/>
              <a:t/>
            </a:r>
            <a:br>
              <a:rPr lang="en-US" altLang="zh-CN" sz="2800" dirty="0"/>
            </a:br>
            <a:r>
              <a:rPr lang="en-US" altLang="zh-CN" sz="2800" dirty="0"/>
              <a:t> To follow the original text without personal ideas </a:t>
            </a:r>
            <a:br>
              <a:rPr lang="en-US" altLang="zh-CN" sz="2800" dirty="0"/>
            </a:br>
            <a:endParaRPr lang="en-US" altLang="zh-CN" sz="2600" dirty="0"/>
          </a:p>
        </p:txBody>
      </p:sp>
    </p:spTree>
    <p:extLst>
      <p:ext uri="{BB962C8B-B14F-4D97-AF65-F5344CB8AC3E}">
        <p14:creationId xmlns:p14="http://schemas.microsoft.com/office/powerpoint/2010/main" val="3799853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http://img5.imgtn.bdimg.com/it/u=71479370,1511594967&amp;fm=27&amp;gp=0.jpg"/>
          <p:cNvSpPr>
            <a:spLocks noChangeAspect="1" noChangeArrowheads="1"/>
          </p:cNvSpPr>
          <p:nvPr/>
        </p:nvSpPr>
        <p:spPr bwMode="auto">
          <a:xfrm>
            <a:off x="116681" y="-144463"/>
            <a:ext cx="2286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8" name="AutoShape 4" descr="http://img5.imgtn.bdimg.com/it/u=71479370,1511594967&amp;fm=27&amp;gp=0.jpg"/>
          <p:cNvSpPr>
            <a:spLocks noChangeAspect="1" noChangeArrowheads="1"/>
          </p:cNvSpPr>
          <p:nvPr/>
        </p:nvSpPr>
        <p:spPr bwMode="auto">
          <a:xfrm>
            <a:off x="116681" y="-144463"/>
            <a:ext cx="2286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0" name="AutoShape 6" descr="http://img5.imgtn.bdimg.com/it/u=71479370,1511594967&amp;fm=27&amp;gp=0.jpg"/>
          <p:cNvSpPr>
            <a:spLocks noChangeAspect="1" noChangeArrowheads="1"/>
          </p:cNvSpPr>
          <p:nvPr/>
        </p:nvSpPr>
        <p:spPr bwMode="auto">
          <a:xfrm>
            <a:off x="116681" y="-144463"/>
            <a:ext cx="2286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587344" y="18646"/>
            <a:ext cx="8011017" cy="70634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en-US" altLang="zh-CN" sz="3200" b="1" dirty="0" smtClean="0"/>
              <a:t>SUMMARY </a:t>
            </a:r>
            <a:r>
              <a:rPr lang="zh-CN" altLang="en-US" sz="3200" b="1" dirty="0" smtClean="0"/>
              <a:t>的写作</a:t>
            </a:r>
            <a:r>
              <a:rPr lang="zh-CN" altLang="en-US" sz="3200" b="1" dirty="0" smtClean="0"/>
              <a:t>步骤</a:t>
            </a:r>
            <a:endParaRPr lang="en-US" altLang="zh-CN" sz="3200" b="1" dirty="0" smtClean="0"/>
          </a:p>
          <a:p>
            <a:pPr algn="ctr">
              <a:spcBef>
                <a:spcPts val="600"/>
              </a:spcBef>
            </a:pPr>
            <a:endParaRPr lang="en-US" altLang="zh-CN" sz="3200" b="1" dirty="0" smtClean="0"/>
          </a:p>
          <a:p>
            <a:pPr marL="514350" indent="-514350">
              <a:buAutoNum type="arabicPeriod"/>
            </a:pPr>
            <a:r>
              <a:rPr lang="zh-CN" altLang="en-US" sz="2400" dirty="0">
                <a:solidFill>
                  <a:srgbClr val="FF0000"/>
                </a:solidFill>
              </a:rPr>
              <a:t>仔细</a:t>
            </a:r>
            <a:r>
              <a:rPr lang="zh-CN" altLang="en-US" sz="2400" dirty="0" smtClean="0">
                <a:solidFill>
                  <a:srgbClr val="FF0000"/>
                </a:solidFill>
              </a:rPr>
              <a:t>阅读文章：</a:t>
            </a:r>
            <a:endParaRPr lang="en-US" altLang="zh-CN" sz="2400" dirty="0" smtClean="0">
              <a:solidFill>
                <a:srgbClr val="FF0000"/>
              </a:solidFill>
            </a:endParaRPr>
          </a:p>
          <a:p>
            <a:pPr marL="514350" indent="-514350">
              <a:buAutoNum type="arabicPeriod"/>
            </a:pPr>
            <a:endParaRPr lang="en-US" altLang="zh-CN" sz="2400" dirty="0" smtClean="0">
              <a:solidFill>
                <a:srgbClr val="FF0000"/>
              </a:solidFill>
            </a:endParaRPr>
          </a:p>
          <a:p>
            <a:pPr marL="514350" indent="-514350">
              <a:buAutoNum type="arabicPeriod" startAt="2"/>
            </a:pPr>
            <a:r>
              <a:rPr lang="zh-CN" altLang="en-US" sz="2400" dirty="0">
                <a:solidFill>
                  <a:srgbClr val="FF0000"/>
                </a:solidFill>
              </a:rPr>
              <a:t>弄清</a:t>
            </a:r>
            <a:r>
              <a:rPr lang="en-US" altLang="zh-CN" sz="2400" dirty="0" smtClean="0">
                <a:solidFill>
                  <a:srgbClr val="FF0000"/>
                </a:solidFill>
              </a:rPr>
              <a:t>SUMMARY</a:t>
            </a:r>
            <a:r>
              <a:rPr lang="zh-CN" altLang="en-US" sz="2400" dirty="0" smtClean="0">
                <a:solidFill>
                  <a:srgbClr val="FF0000"/>
                </a:solidFill>
              </a:rPr>
              <a:t>的写作目的：</a:t>
            </a:r>
            <a:endParaRPr lang="en-US" altLang="zh-CN" sz="2400" dirty="0" smtClean="0">
              <a:solidFill>
                <a:srgbClr val="FF0000"/>
              </a:solidFill>
            </a:endParaRPr>
          </a:p>
          <a:p>
            <a:r>
              <a:rPr lang="en-US" altLang="zh-CN" sz="2400" dirty="0">
                <a:solidFill>
                  <a:srgbClr val="FF0000"/>
                </a:solidFill>
              </a:rPr>
              <a:t> </a:t>
            </a:r>
            <a:r>
              <a:rPr lang="en-US" altLang="zh-CN" sz="2400" dirty="0" smtClean="0">
                <a:solidFill>
                  <a:srgbClr val="FF0000"/>
                </a:solidFill>
              </a:rPr>
              <a:t>    </a:t>
            </a:r>
            <a:r>
              <a:rPr lang="zh-CN" altLang="en-US" sz="2400" dirty="0" smtClean="0"/>
              <a:t>是一般性的概括全文，还是为了回答某一个特定问题？</a:t>
            </a:r>
            <a:endParaRPr lang="en-US" altLang="zh-CN" sz="2400" dirty="0" smtClean="0"/>
          </a:p>
          <a:p>
            <a:endParaRPr lang="en-US" altLang="zh-CN" sz="2400" dirty="0" smtClean="0">
              <a:solidFill>
                <a:srgbClr val="FF0000"/>
              </a:solidFill>
            </a:endParaRPr>
          </a:p>
          <a:p>
            <a:pPr marL="514350" indent="-514350">
              <a:buAutoNum type="arabicPeriod" startAt="3"/>
            </a:pPr>
            <a:r>
              <a:rPr lang="zh-CN" altLang="en-US" sz="2400" dirty="0" smtClean="0">
                <a:solidFill>
                  <a:srgbClr val="FF0000"/>
                </a:solidFill>
              </a:rPr>
              <a:t>梳理文章的主体结构： </a:t>
            </a:r>
            <a:endParaRPr lang="en-US" altLang="zh-CN" sz="2400" dirty="0" smtClean="0">
              <a:solidFill>
                <a:srgbClr val="FF0000"/>
              </a:solidFill>
            </a:endParaRPr>
          </a:p>
          <a:p>
            <a:r>
              <a:rPr lang="en-US" altLang="zh-CN" sz="2400" dirty="0">
                <a:solidFill>
                  <a:srgbClr val="FF0000"/>
                </a:solidFill>
              </a:rPr>
              <a:t> </a:t>
            </a:r>
            <a:r>
              <a:rPr lang="en-US" altLang="zh-CN" sz="2400" dirty="0" smtClean="0">
                <a:solidFill>
                  <a:srgbClr val="FF0000"/>
                </a:solidFill>
              </a:rPr>
              <a:t>      </a:t>
            </a:r>
            <a:r>
              <a:rPr lang="en-US" altLang="zh-CN" sz="2400" dirty="0" smtClean="0"/>
              <a:t>***</a:t>
            </a:r>
            <a:r>
              <a:rPr lang="zh-CN" altLang="en-US" sz="2400" dirty="0" smtClean="0"/>
              <a:t>参考“附件：</a:t>
            </a:r>
            <a:r>
              <a:rPr lang="en-US" altLang="zh-CN" sz="2400" dirty="0" smtClean="0"/>
              <a:t>UNIT 1,2,4 </a:t>
            </a:r>
            <a:r>
              <a:rPr lang="zh-CN" altLang="en-US" sz="2400" dirty="0" smtClean="0"/>
              <a:t>文章架构”</a:t>
            </a:r>
            <a:endParaRPr lang="en-US" altLang="zh-CN" sz="2400" dirty="0" smtClean="0"/>
          </a:p>
          <a:p>
            <a:endParaRPr lang="en-US" altLang="zh-CN" sz="2400" dirty="0" smtClean="0"/>
          </a:p>
          <a:p>
            <a:pPr marL="514350" indent="-514350">
              <a:buAutoNum type="arabicPeriod" startAt="4"/>
            </a:pPr>
            <a:r>
              <a:rPr lang="zh-CN" altLang="en-US" sz="2400" dirty="0" smtClean="0">
                <a:solidFill>
                  <a:srgbClr val="FF0000"/>
                </a:solidFill>
              </a:rPr>
              <a:t>根据主体结构，从文中选出相关信息：</a:t>
            </a:r>
            <a:endParaRPr lang="en-US" altLang="zh-CN" sz="2400" dirty="0" smtClean="0">
              <a:solidFill>
                <a:srgbClr val="FF0000"/>
              </a:solidFill>
            </a:endParaRPr>
          </a:p>
          <a:p>
            <a:r>
              <a:rPr lang="en-US" altLang="zh-CN" sz="2400" dirty="0">
                <a:solidFill>
                  <a:srgbClr val="FF0000"/>
                </a:solidFill>
              </a:rPr>
              <a:t> </a:t>
            </a:r>
            <a:r>
              <a:rPr lang="en-US" altLang="zh-CN" sz="2400" dirty="0" smtClean="0">
                <a:solidFill>
                  <a:srgbClr val="FF0000"/>
                </a:solidFill>
              </a:rPr>
              <a:t>     </a:t>
            </a:r>
            <a:r>
              <a:rPr lang="zh-CN" altLang="en-US" sz="2400" dirty="0" smtClean="0"/>
              <a:t>选出解释说明主体结构的文中</a:t>
            </a:r>
            <a:r>
              <a:rPr lang="zh-CN" altLang="en-US" sz="2400" dirty="0" smtClean="0"/>
              <a:t>信息 （见下一页）</a:t>
            </a:r>
            <a:endParaRPr lang="en-US" altLang="zh-CN" sz="2400" dirty="0" smtClean="0"/>
          </a:p>
          <a:p>
            <a:endParaRPr lang="en-US" altLang="zh-CN" sz="2400" dirty="0" smtClean="0"/>
          </a:p>
          <a:p>
            <a:pPr marL="514350" indent="-514350">
              <a:buAutoNum type="arabicPeriod" startAt="5"/>
            </a:pPr>
            <a:r>
              <a:rPr lang="zh-CN" altLang="en-US" sz="2400" dirty="0">
                <a:solidFill>
                  <a:srgbClr val="FF0000"/>
                </a:solidFill>
              </a:rPr>
              <a:t>根据</a:t>
            </a:r>
            <a:r>
              <a:rPr lang="zh-CN" altLang="en-US" sz="2400" dirty="0" smtClean="0">
                <a:solidFill>
                  <a:srgbClr val="FF0000"/>
                </a:solidFill>
              </a:rPr>
              <a:t>文章主体结构、结合文中筛选的相关信息，写成完整句子和</a:t>
            </a:r>
            <a:r>
              <a:rPr lang="zh-CN" altLang="en-US" sz="2400" dirty="0" smtClean="0">
                <a:solidFill>
                  <a:srgbClr val="FF0000"/>
                </a:solidFill>
              </a:rPr>
              <a:t>段落 （见下一页）</a:t>
            </a:r>
            <a:endParaRPr lang="en-US" altLang="zh-CN" sz="2400" dirty="0" smtClean="0">
              <a:solidFill>
                <a:srgbClr val="FF0000"/>
              </a:solidFill>
            </a:endParaRPr>
          </a:p>
          <a:p>
            <a:pPr marL="514350" indent="-514350">
              <a:buAutoNum type="arabicPeriod" startAt="5"/>
            </a:pPr>
            <a:endParaRPr lang="en-US" altLang="zh-CN" sz="2400" dirty="0" smtClean="0">
              <a:solidFill>
                <a:srgbClr val="FF0000"/>
              </a:solidFill>
            </a:endParaRPr>
          </a:p>
          <a:p>
            <a:pPr marL="514350" indent="-514350">
              <a:buAutoNum type="arabicPeriod" startAt="6"/>
            </a:pPr>
            <a:r>
              <a:rPr lang="zh-CN" altLang="en-US" sz="2400" dirty="0" smtClean="0">
                <a:solidFill>
                  <a:srgbClr val="FF0000"/>
                </a:solidFill>
              </a:rPr>
              <a:t>检查：</a:t>
            </a:r>
            <a:r>
              <a:rPr lang="zh-CN" altLang="en-US" sz="2400" dirty="0" smtClean="0"/>
              <a:t>语法是否准确；是否传达原文主旨；</a:t>
            </a:r>
            <a:endParaRPr lang="en-US" altLang="zh-CN" sz="2400" dirty="0" smtClean="0"/>
          </a:p>
          <a:p>
            <a:r>
              <a:rPr lang="en-US" altLang="zh-CN" sz="2400" dirty="0" smtClean="0"/>
              <a:t>                       </a:t>
            </a:r>
            <a:r>
              <a:rPr lang="zh-CN" altLang="en-US" sz="2400" dirty="0" smtClean="0"/>
              <a:t>行文是否流畅；逻辑是否清晰</a:t>
            </a:r>
            <a:endParaRPr lang="en-US" altLang="zh-CN" sz="2400" dirty="0"/>
          </a:p>
        </p:txBody>
      </p:sp>
    </p:spTree>
    <p:extLst>
      <p:ext uri="{BB962C8B-B14F-4D97-AF65-F5344CB8AC3E}">
        <p14:creationId xmlns:p14="http://schemas.microsoft.com/office/powerpoint/2010/main" val="158541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http://img5.imgtn.bdimg.com/it/u=71479370,1511594967&amp;fm=27&amp;gp=0.jpg"/>
          <p:cNvSpPr>
            <a:spLocks noChangeAspect="1" noChangeArrowheads="1"/>
          </p:cNvSpPr>
          <p:nvPr/>
        </p:nvSpPr>
        <p:spPr bwMode="auto">
          <a:xfrm>
            <a:off x="116681" y="-144463"/>
            <a:ext cx="2286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8" name="AutoShape 4" descr="http://img5.imgtn.bdimg.com/it/u=71479370,1511594967&amp;fm=27&amp;gp=0.jpg"/>
          <p:cNvSpPr>
            <a:spLocks noChangeAspect="1" noChangeArrowheads="1"/>
          </p:cNvSpPr>
          <p:nvPr/>
        </p:nvSpPr>
        <p:spPr bwMode="auto">
          <a:xfrm>
            <a:off x="116681" y="-144463"/>
            <a:ext cx="2286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0" name="AutoShape 6" descr="http://img5.imgtn.bdimg.com/it/u=71479370,1511594967&amp;fm=27&amp;gp=0.jpg"/>
          <p:cNvSpPr>
            <a:spLocks noChangeAspect="1" noChangeArrowheads="1"/>
          </p:cNvSpPr>
          <p:nvPr/>
        </p:nvSpPr>
        <p:spPr bwMode="auto">
          <a:xfrm>
            <a:off x="116681" y="-144463"/>
            <a:ext cx="2286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587344" y="18646"/>
            <a:ext cx="8011017" cy="19236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en-US" altLang="zh-CN" sz="2400" b="1" dirty="0" smtClean="0"/>
              <a:t>SUMMARY </a:t>
            </a:r>
            <a:r>
              <a:rPr lang="zh-CN" altLang="en-US" sz="2400" b="1" dirty="0" smtClean="0"/>
              <a:t>的写作</a:t>
            </a:r>
            <a:r>
              <a:rPr lang="zh-CN" altLang="en-US" sz="2400" b="1" dirty="0" smtClean="0"/>
              <a:t>步骤：</a:t>
            </a:r>
            <a:endParaRPr lang="en-US" altLang="zh-CN" sz="2400" b="1" dirty="0" smtClean="0"/>
          </a:p>
          <a:p>
            <a:pPr>
              <a:spcBef>
                <a:spcPts val="600"/>
              </a:spcBef>
            </a:pPr>
            <a:r>
              <a:rPr lang="zh-CN" altLang="en-US" sz="2400" dirty="0" smtClean="0"/>
              <a:t>例 </a:t>
            </a:r>
            <a:r>
              <a:rPr lang="en-US" altLang="zh-CN" sz="2400" dirty="0" smtClean="0"/>
              <a:t>Unit 4 Reading 1:</a:t>
            </a:r>
            <a:endParaRPr lang="en-US" altLang="zh-CN" sz="2400" dirty="0" smtClean="0"/>
          </a:p>
          <a:p>
            <a:pPr>
              <a:spcBef>
                <a:spcPts val="600"/>
              </a:spcBef>
            </a:pPr>
            <a:r>
              <a:rPr lang="en-US" altLang="zh-CN" sz="2400" dirty="0"/>
              <a:t>https://www.zhixi.com/view/a8e47b27</a:t>
            </a:r>
            <a:endParaRPr lang="en-US" altLang="zh-CN" sz="2400" dirty="0" smtClean="0"/>
          </a:p>
          <a:p>
            <a:pPr>
              <a:spcBef>
                <a:spcPts val="600"/>
              </a:spcBef>
            </a:pPr>
            <a:endParaRPr lang="en-US" altLang="zh-CN" sz="3200" b="1" dirty="0" smtClean="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40768"/>
            <a:ext cx="9144000" cy="4680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407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http://img5.imgtn.bdimg.com/it/u=71479370,1511594967&amp;fm=27&amp;gp=0.jpg"/>
          <p:cNvSpPr>
            <a:spLocks noChangeAspect="1" noChangeArrowheads="1"/>
          </p:cNvSpPr>
          <p:nvPr/>
        </p:nvSpPr>
        <p:spPr bwMode="auto">
          <a:xfrm>
            <a:off x="116681" y="-144463"/>
            <a:ext cx="2286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8" name="AutoShape 4" descr="http://img5.imgtn.bdimg.com/it/u=71479370,1511594967&amp;fm=27&amp;gp=0.jpg"/>
          <p:cNvSpPr>
            <a:spLocks noChangeAspect="1" noChangeArrowheads="1"/>
          </p:cNvSpPr>
          <p:nvPr/>
        </p:nvSpPr>
        <p:spPr bwMode="auto">
          <a:xfrm>
            <a:off x="116681" y="-144463"/>
            <a:ext cx="2286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0" name="AutoShape 6" descr="http://img5.imgtn.bdimg.com/it/u=71479370,1511594967&amp;fm=27&amp;gp=0.jpg"/>
          <p:cNvSpPr>
            <a:spLocks noChangeAspect="1" noChangeArrowheads="1"/>
          </p:cNvSpPr>
          <p:nvPr/>
        </p:nvSpPr>
        <p:spPr bwMode="auto">
          <a:xfrm>
            <a:off x="116681" y="-144463"/>
            <a:ext cx="2286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592277" y="836712"/>
            <a:ext cx="8011017" cy="5247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CN" sz="2800" b="1" dirty="0" smtClean="0">
                <a:solidFill>
                  <a:srgbClr val="0070C0"/>
                </a:solidFill>
              </a:rPr>
              <a:t>Unit 1 Reading 1:</a:t>
            </a:r>
            <a:endParaRPr lang="en-GB" altLang="zh-CN" sz="2800" b="1" dirty="0" smtClean="0">
              <a:solidFill>
                <a:srgbClr val="0070C0"/>
              </a:solidFill>
            </a:endParaRPr>
          </a:p>
          <a:p>
            <a:pPr>
              <a:spcBef>
                <a:spcPts val="600"/>
              </a:spcBef>
            </a:pPr>
            <a:r>
              <a:rPr lang="en-GB" altLang="zh-CN" sz="2800" b="1" dirty="0" smtClean="0">
                <a:solidFill>
                  <a:srgbClr val="008989"/>
                </a:solidFill>
              </a:rPr>
              <a:t>Problem-solution</a:t>
            </a:r>
            <a:r>
              <a:rPr lang="en-GB" altLang="zh-CN" sz="2800" b="1" i="1" dirty="0">
                <a:solidFill>
                  <a:srgbClr val="008989"/>
                </a:solidFill>
              </a:rPr>
              <a:t> </a:t>
            </a:r>
            <a:r>
              <a:rPr lang="en-GB" altLang="zh-CN" sz="2800" b="1" dirty="0" smtClean="0">
                <a:solidFill>
                  <a:srgbClr val="008989"/>
                </a:solidFill>
              </a:rPr>
              <a:t>pattern:</a:t>
            </a:r>
          </a:p>
          <a:p>
            <a:pPr>
              <a:spcBef>
                <a:spcPts val="600"/>
              </a:spcBef>
            </a:pPr>
            <a:r>
              <a:rPr lang="en-US" altLang="zh-CN" sz="2600" b="1" dirty="0" smtClean="0"/>
              <a:t>Situation: </a:t>
            </a:r>
            <a:r>
              <a:rPr lang="en-US" altLang="zh-CN" sz="2600" dirty="0" smtClean="0"/>
              <a:t>Where the problem comes from (Para.1)</a:t>
            </a:r>
          </a:p>
          <a:p>
            <a:pPr>
              <a:spcBef>
                <a:spcPts val="600"/>
              </a:spcBef>
            </a:pPr>
            <a:r>
              <a:rPr lang="en-US" altLang="zh-CN" sz="2600" dirty="0" smtClean="0"/>
              <a:t> </a:t>
            </a:r>
            <a:r>
              <a:rPr lang="en-US" altLang="zh-CN" sz="2600" i="1" dirty="0" smtClean="0">
                <a:solidFill>
                  <a:srgbClr val="FF0000"/>
                </a:solidFill>
              </a:rPr>
              <a:t>Campaign warning the cancer risk of potatoes</a:t>
            </a:r>
          </a:p>
          <a:p>
            <a:pPr>
              <a:spcBef>
                <a:spcPts val="600"/>
              </a:spcBef>
            </a:pPr>
            <a:endParaRPr lang="en-US" altLang="zh-CN" sz="2600" dirty="0" smtClean="0"/>
          </a:p>
          <a:p>
            <a:pPr>
              <a:spcBef>
                <a:spcPts val="600"/>
              </a:spcBef>
            </a:pPr>
            <a:r>
              <a:rPr lang="en-US" altLang="zh-CN" sz="2600" b="1" dirty="0" smtClean="0"/>
              <a:t>Problem:  </a:t>
            </a:r>
            <a:r>
              <a:rPr lang="en-US" altLang="zh-CN" sz="2600" dirty="0" smtClean="0"/>
              <a:t>What is the problem (Para.2-6)</a:t>
            </a:r>
          </a:p>
          <a:p>
            <a:pPr>
              <a:spcBef>
                <a:spcPts val="600"/>
              </a:spcBef>
            </a:pPr>
            <a:r>
              <a:rPr lang="en-US" altLang="zh-CN" sz="2600" i="1" dirty="0">
                <a:solidFill>
                  <a:srgbClr val="FF0000"/>
                </a:solidFill>
              </a:rPr>
              <a:t> </a:t>
            </a:r>
            <a:r>
              <a:rPr lang="en-US" altLang="zh-CN" sz="2600" i="1" dirty="0" smtClean="0">
                <a:solidFill>
                  <a:srgbClr val="FF0000"/>
                </a:solidFill>
              </a:rPr>
              <a:t> What is the problem</a:t>
            </a:r>
            <a:r>
              <a:rPr lang="en-US" altLang="zh-CN" sz="2600" i="1" dirty="0" smtClean="0"/>
              <a:t>--- </a:t>
            </a:r>
            <a:r>
              <a:rPr lang="en-US" altLang="zh-CN" sz="2600" i="1" dirty="0" smtClean="0">
                <a:solidFill>
                  <a:srgbClr val="FF0000"/>
                </a:solidFill>
              </a:rPr>
              <a:t>Which foods contain acrylamide</a:t>
            </a:r>
            <a:r>
              <a:rPr lang="en-US" altLang="zh-CN" sz="2600" i="1" dirty="0" smtClean="0"/>
              <a:t>---</a:t>
            </a:r>
            <a:r>
              <a:rPr lang="en-US" altLang="zh-CN" sz="2600" i="1" dirty="0" smtClean="0">
                <a:solidFill>
                  <a:srgbClr val="FF0000"/>
                </a:solidFill>
              </a:rPr>
              <a:t>Is acrylamide dangerous</a:t>
            </a:r>
          </a:p>
          <a:p>
            <a:pPr>
              <a:spcBef>
                <a:spcPts val="600"/>
              </a:spcBef>
            </a:pPr>
            <a:endParaRPr lang="en-US" altLang="zh-CN" sz="2600" dirty="0"/>
          </a:p>
          <a:p>
            <a:pPr>
              <a:spcBef>
                <a:spcPts val="600"/>
              </a:spcBef>
            </a:pPr>
            <a:r>
              <a:rPr lang="en-US" altLang="zh-CN" sz="2600" b="1" dirty="0" smtClean="0"/>
              <a:t>Solution:  </a:t>
            </a:r>
            <a:r>
              <a:rPr lang="en-US" altLang="zh-CN" sz="2600" dirty="0" smtClean="0"/>
              <a:t>How can the problem be solved (Para.7-12)</a:t>
            </a:r>
            <a:endParaRPr lang="en-GB" altLang="zh-CN" sz="2600" dirty="0" smtClean="0"/>
          </a:p>
          <a:p>
            <a:pPr>
              <a:spcBef>
                <a:spcPts val="600"/>
              </a:spcBef>
            </a:pPr>
            <a:r>
              <a:rPr lang="en-GB" altLang="zh-CN" sz="2600" b="1" i="1" dirty="0" smtClean="0">
                <a:solidFill>
                  <a:srgbClr val="008989"/>
                </a:solidFill>
              </a:rPr>
              <a:t>  </a:t>
            </a:r>
            <a:r>
              <a:rPr lang="en-GB" altLang="zh-CN" sz="2600" i="1" dirty="0" smtClean="0"/>
              <a:t> </a:t>
            </a:r>
            <a:r>
              <a:rPr lang="en-GB" altLang="zh-CN" sz="2600" i="1" dirty="0" smtClean="0">
                <a:solidFill>
                  <a:srgbClr val="FF0000"/>
                </a:solidFill>
              </a:rPr>
              <a:t>What should we do</a:t>
            </a:r>
            <a:r>
              <a:rPr lang="en-GB" altLang="zh-CN" sz="2600" i="1" dirty="0" smtClean="0"/>
              <a:t>--- </a:t>
            </a:r>
            <a:r>
              <a:rPr lang="en-GB" altLang="zh-CN" sz="2600" i="1" dirty="0" smtClean="0">
                <a:solidFill>
                  <a:srgbClr val="FF0000"/>
                </a:solidFill>
              </a:rPr>
              <a:t>How else can we reduce the risk</a:t>
            </a:r>
            <a:endParaRPr lang="en-GB" altLang="zh-CN" sz="2600" b="1" i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9805" y="32442"/>
            <a:ext cx="86192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 smtClean="0"/>
              <a:t>附件：</a:t>
            </a:r>
            <a:r>
              <a:rPr lang="en-US" altLang="zh-CN" sz="3200" b="1" dirty="0" smtClean="0"/>
              <a:t>UNIT </a:t>
            </a:r>
            <a:r>
              <a:rPr lang="en-US" altLang="zh-CN" sz="3200" b="1" dirty="0"/>
              <a:t>1,2,4 </a:t>
            </a:r>
            <a:r>
              <a:rPr lang="zh-CN" altLang="en-US" sz="3200" b="1" dirty="0"/>
              <a:t>文章架构</a:t>
            </a:r>
          </a:p>
        </p:txBody>
      </p:sp>
    </p:spTree>
    <p:extLst>
      <p:ext uri="{BB962C8B-B14F-4D97-AF65-F5344CB8AC3E}">
        <p14:creationId xmlns:p14="http://schemas.microsoft.com/office/powerpoint/2010/main" val="818998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http://img5.imgtn.bdimg.com/it/u=71479370,1511594967&amp;fm=27&amp;gp=0.jpg"/>
          <p:cNvSpPr>
            <a:spLocks noChangeAspect="1" noChangeArrowheads="1"/>
          </p:cNvSpPr>
          <p:nvPr/>
        </p:nvSpPr>
        <p:spPr bwMode="auto">
          <a:xfrm>
            <a:off x="116681" y="-144463"/>
            <a:ext cx="2286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8" name="AutoShape 4" descr="http://img5.imgtn.bdimg.com/it/u=71479370,1511594967&amp;fm=27&amp;gp=0.jpg"/>
          <p:cNvSpPr>
            <a:spLocks noChangeAspect="1" noChangeArrowheads="1"/>
          </p:cNvSpPr>
          <p:nvPr/>
        </p:nvSpPr>
        <p:spPr bwMode="auto">
          <a:xfrm>
            <a:off x="116681" y="-144463"/>
            <a:ext cx="2286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0" name="AutoShape 6" descr="http://img5.imgtn.bdimg.com/it/u=71479370,1511594967&amp;fm=27&amp;gp=0.jpg"/>
          <p:cNvSpPr>
            <a:spLocks noChangeAspect="1" noChangeArrowheads="1"/>
          </p:cNvSpPr>
          <p:nvPr/>
        </p:nvSpPr>
        <p:spPr bwMode="auto">
          <a:xfrm>
            <a:off x="116681" y="-144463"/>
            <a:ext cx="2286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307149" y="836712"/>
            <a:ext cx="8614611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0070C0"/>
                </a:solidFill>
              </a:rPr>
              <a:t>Unit 1 Reading 2</a:t>
            </a:r>
          </a:p>
          <a:p>
            <a:r>
              <a:rPr lang="en-GB" altLang="zh-CN" sz="2800" b="1" dirty="0">
                <a:solidFill>
                  <a:srgbClr val="008989"/>
                </a:solidFill>
              </a:rPr>
              <a:t>Problem-solution</a:t>
            </a:r>
            <a:r>
              <a:rPr lang="en-GB" altLang="zh-CN" sz="2800" b="1" i="1" dirty="0">
                <a:solidFill>
                  <a:srgbClr val="008989"/>
                </a:solidFill>
              </a:rPr>
              <a:t> </a:t>
            </a:r>
            <a:r>
              <a:rPr lang="en-GB" altLang="zh-CN" sz="2800" b="1" dirty="0">
                <a:solidFill>
                  <a:srgbClr val="008989"/>
                </a:solidFill>
              </a:rPr>
              <a:t>pattern</a:t>
            </a:r>
            <a:r>
              <a:rPr lang="en-GB" altLang="zh-CN" sz="2800" b="1" dirty="0" smtClean="0">
                <a:solidFill>
                  <a:srgbClr val="008989"/>
                </a:solidFill>
              </a:rPr>
              <a:t>:</a:t>
            </a:r>
            <a:endParaRPr lang="en-US" altLang="zh-CN" sz="2800" b="1" dirty="0">
              <a:solidFill>
                <a:srgbClr val="FF0000"/>
              </a:solidFill>
            </a:endParaRPr>
          </a:p>
          <a:p>
            <a:r>
              <a:rPr lang="en-US" altLang="zh-CN" sz="2800" b="1" dirty="0" smtClean="0"/>
              <a:t>Situation: </a:t>
            </a:r>
            <a:r>
              <a:rPr lang="en-US" altLang="zh-CN" sz="2800" dirty="0" smtClean="0"/>
              <a:t> Where does the problem come from? (Para.1)</a:t>
            </a:r>
            <a:endParaRPr lang="en-US" altLang="zh-CN" sz="2800" b="1" dirty="0" smtClean="0"/>
          </a:p>
          <a:p>
            <a:r>
              <a:rPr lang="en-US" altLang="zh-CN" sz="2800" dirty="0">
                <a:solidFill>
                  <a:srgbClr val="FF0000"/>
                </a:solidFill>
              </a:rPr>
              <a:t>The assumption that all processed foods are bad is NOT TRUE.</a:t>
            </a:r>
            <a:endParaRPr lang="en-US" altLang="zh-CN" sz="2800" b="1" dirty="0">
              <a:solidFill>
                <a:srgbClr val="FF0000"/>
              </a:solidFill>
            </a:endParaRPr>
          </a:p>
          <a:p>
            <a:endParaRPr lang="en-US" altLang="zh-CN" sz="2800" b="1" dirty="0"/>
          </a:p>
          <a:p>
            <a:r>
              <a:rPr lang="en-US" altLang="zh-CN" sz="2800" b="1" dirty="0" smtClean="0"/>
              <a:t>Problem: </a:t>
            </a:r>
            <a:r>
              <a:rPr lang="en-US" altLang="zh-CN" sz="2800" dirty="0" smtClean="0"/>
              <a:t>What is the problem? (Para.2)</a:t>
            </a:r>
          </a:p>
          <a:p>
            <a:r>
              <a:rPr lang="en-US" altLang="zh-CN" sz="2800" dirty="0">
                <a:solidFill>
                  <a:srgbClr val="FF0000"/>
                </a:solidFill>
              </a:rPr>
              <a:t>How do we discern the difference between good and bad processed  foods</a:t>
            </a:r>
            <a:endParaRPr lang="en-US" altLang="zh-CN" sz="2800" b="1" dirty="0">
              <a:solidFill>
                <a:srgbClr val="FF0000"/>
              </a:solidFill>
            </a:endParaRPr>
          </a:p>
          <a:p>
            <a:endParaRPr lang="en-US" altLang="zh-CN" sz="2800" b="1" dirty="0"/>
          </a:p>
          <a:p>
            <a:r>
              <a:rPr lang="en-US" altLang="zh-CN" sz="2800" b="1" dirty="0" smtClean="0"/>
              <a:t>Solution: </a:t>
            </a:r>
            <a:r>
              <a:rPr lang="en-US" altLang="zh-CN" sz="2800" dirty="0" smtClean="0"/>
              <a:t>What is the solution? (Para.3-11)</a:t>
            </a:r>
          </a:p>
          <a:p>
            <a:r>
              <a:rPr lang="en-US" altLang="zh-CN" sz="2800" dirty="0">
                <a:solidFill>
                  <a:srgbClr val="FF0000"/>
                </a:solidFill>
              </a:rPr>
              <a:t>Clarification of food </a:t>
            </a:r>
            <a:r>
              <a:rPr lang="en-US" altLang="zh-CN" sz="2800" dirty="0" smtClean="0">
                <a:solidFill>
                  <a:srgbClr val="FF0000"/>
                </a:solidFill>
              </a:rPr>
              <a:t>categories;</a:t>
            </a:r>
            <a:endParaRPr lang="en-US" altLang="zh-CN" sz="2800" dirty="0">
              <a:solidFill>
                <a:srgbClr val="FF0000"/>
              </a:solidFill>
            </a:endParaRPr>
          </a:p>
          <a:p>
            <a:r>
              <a:rPr lang="en-US" altLang="zh-CN" sz="2800" dirty="0" smtClean="0">
                <a:solidFill>
                  <a:srgbClr val="FF0000"/>
                </a:solidFill>
              </a:rPr>
              <a:t>Specify </a:t>
            </a:r>
            <a:r>
              <a:rPr lang="en-US" altLang="zh-CN" sz="2800" dirty="0">
                <a:solidFill>
                  <a:srgbClr val="FF0000"/>
                </a:solidFill>
              </a:rPr>
              <a:t>which processed foods are </a:t>
            </a:r>
            <a:r>
              <a:rPr lang="en-US" altLang="zh-CN" sz="2800" dirty="0" smtClean="0">
                <a:solidFill>
                  <a:srgbClr val="FF0000"/>
                </a:solidFill>
              </a:rPr>
              <a:t>good</a:t>
            </a:r>
            <a:endParaRPr lang="en-US" altLang="zh-CN" sz="28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9805" y="32442"/>
            <a:ext cx="86192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 smtClean="0"/>
              <a:t>附件：</a:t>
            </a:r>
            <a:r>
              <a:rPr lang="en-US" altLang="zh-CN" sz="3200" b="1" dirty="0" smtClean="0"/>
              <a:t>UNIT </a:t>
            </a:r>
            <a:r>
              <a:rPr lang="en-US" altLang="zh-CN" sz="3200" b="1" dirty="0"/>
              <a:t>1,2,4 </a:t>
            </a:r>
            <a:r>
              <a:rPr lang="zh-CN" altLang="en-US" sz="3200" b="1" dirty="0"/>
              <a:t>文章架构</a:t>
            </a:r>
          </a:p>
        </p:txBody>
      </p:sp>
    </p:spTree>
    <p:extLst>
      <p:ext uri="{BB962C8B-B14F-4D97-AF65-F5344CB8AC3E}">
        <p14:creationId xmlns:p14="http://schemas.microsoft.com/office/powerpoint/2010/main" val="590172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http://img5.imgtn.bdimg.com/it/u=71479370,1511594967&amp;fm=27&amp;gp=0.jpg"/>
          <p:cNvSpPr>
            <a:spLocks noChangeAspect="1" noChangeArrowheads="1"/>
          </p:cNvSpPr>
          <p:nvPr/>
        </p:nvSpPr>
        <p:spPr bwMode="auto">
          <a:xfrm>
            <a:off x="116681" y="-144463"/>
            <a:ext cx="2286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8" name="AutoShape 4" descr="http://img5.imgtn.bdimg.com/it/u=71479370,1511594967&amp;fm=27&amp;gp=0.jpg"/>
          <p:cNvSpPr>
            <a:spLocks noChangeAspect="1" noChangeArrowheads="1"/>
          </p:cNvSpPr>
          <p:nvPr/>
        </p:nvSpPr>
        <p:spPr bwMode="auto">
          <a:xfrm>
            <a:off x="116681" y="-144463"/>
            <a:ext cx="2286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0" name="AutoShape 6" descr="http://img5.imgtn.bdimg.com/it/u=71479370,1511594967&amp;fm=27&amp;gp=0.jpg"/>
          <p:cNvSpPr>
            <a:spLocks noChangeAspect="1" noChangeArrowheads="1"/>
          </p:cNvSpPr>
          <p:nvPr/>
        </p:nvSpPr>
        <p:spPr bwMode="auto">
          <a:xfrm>
            <a:off x="116681" y="-144463"/>
            <a:ext cx="2286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TextBox 27"/>
          <p:cNvSpPr txBox="1"/>
          <p:nvPr/>
        </p:nvSpPr>
        <p:spPr>
          <a:xfrm>
            <a:off x="230981" y="764704"/>
            <a:ext cx="8746726" cy="59862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en-GB" altLang="zh-CN" sz="2800" b="1" dirty="0">
                <a:solidFill>
                  <a:srgbClr val="0070C0"/>
                </a:solidFill>
              </a:rPr>
              <a:t>Unit 2 Reading 1:</a:t>
            </a:r>
          </a:p>
          <a:p>
            <a:pPr>
              <a:spcBef>
                <a:spcPts val="600"/>
              </a:spcBef>
            </a:pPr>
            <a:r>
              <a:rPr lang="en-GB" altLang="zh-CN" sz="2800" b="1" dirty="0">
                <a:solidFill>
                  <a:srgbClr val="00B050"/>
                </a:solidFill>
              </a:rPr>
              <a:t>General-specific pattern</a:t>
            </a:r>
            <a:r>
              <a:rPr lang="zh-CN" altLang="en-US" sz="2800" b="1" dirty="0" smtClean="0">
                <a:solidFill>
                  <a:srgbClr val="00B050"/>
                </a:solidFill>
              </a:rPr>
              <a:t>：</a:t>
            </a:r>
            <a:endParaRPr lang="en-US" sz="2800" b="1" dirty="0" smtClean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400" b="1" dirty="0" smtClean="0"/>
              <a:t>Situation</a:t>
            </a:r>
            <a:r>
              <a:rPr lang="en-US" sz="2400" b="1" dirty="0" smtClean="0">
                <a:solidFill>
                  <a:srgbClr val="FF0000"/>
                </a:solidFill>
              </a:rPr>
              <a:t>:  </a:t>
            </a:r>
            <a:r>
              <a:rPr lang="en-US" sz="2400" dirty="0" smtClean="0">
                <a:solidFill>
                  <a:srgbClr val="FF0000"/>
                </a:solidFill>
              </a:rPr>
              <a:t>Background information: The Internet in history (Para.1).</a:t>
            </a:r>
            <a:endParaRPr lang="zh-CN" altLang="en-US" sz="2400" dirty="0" smtClean="0">
              <a:solidFill>
                <a:srgbClr val="FF0000"/>
              </a:solidFill>
            </a:endParaRPr>
          </a:p>
          <a:p>
            <a:r>
              <a:rPr lang="en-US" sz="2400" b="1" dirty="0" smtClean="0"/>
              <a:t>General statement: </a:t>
            </a:r>
            <a:r>
              <a:rPr lang="en-US" sz="2400" dirty="0" smtClean="0"/>
              <a:t> </a:t>
            </a:r>
            <a:r>
              <a:rPr lang="en-US" sz="2400" dirty="0" smtClean="0">
                <a:solidFill>
                  <a:srgbClr val="FF0000"/>
                </a:solidFill>
              </a:rPr>
              <a:t>The Internet will develop to be pervasive</a:t>
            </a:r>
          </a:p>
          <a:p>
            <a:r>
              <a:rPr lang="en-US" sz="2400" dirty="0" smtClean="0">
                <a:solidFill>
                  <a:srgbClr val="FF0000"/>
                </a:solidFill>
              </a:rPr>
              <a:t>(Para.2).                 </a:t>
            </a:r>
          </a:p>
          <a:p>
            <a:endParaRPr lang="en-US" sz="2400" b="1" dirty="0" smtClean="0">
              <a:solidFill>
                <a:srgbClr val="FF0000"/>
              </a:solidFill>
            </a:endParaRPr>
          </a:p>
          <a:p>
            <a:r>
              <a:rPr lang="en-US" sz="2400" b="1" dirty="0" smtClean="0"/>
              <a:t>Specific statement 1:  </a:t>
            </a:r>
            <a:r>
              <a:rPr lang="en-US" sz="2400" dirty="0" smtClean="0">
                <a:solidFill>
                  <a:srgbClr val="FF0000"/>
                </a:solidFill>
              </a:rPr>
              <a:t>Wireless networks </a:t>
            </a:r>
            <a:r>
              <a:rPr lang="en-US" altLang="zh-CN" sz="2400" dirty="0" smtClean="0">
                <a:solidFill>
                  <a:srgbClr val="FF0000"/>
                </a:solidFill>
              </a:rPr>
              <a:t>will </a:t>
            </a:r>
            <a:r>
              <a:rPr lang="en-US" altLang="zh-CN" sz="2400" dirty="0">
                <a:solidFill>
                  <a:srgbClr val="FF0000"/>
                </a:solidFill>
              </a:rPr>
              <a:t>be the primary access point for </a:t>
            </a:r>
            <a:r>
              <a:rPr lang="en-US" altLang="zh-CN" sz="2400" dirty="0" smtClean="0">
                <a:solidFill>
                  <a:srgbClr val="FF0000"/>
                </a:solidFill>
              </a:rPr>
              <a:t>most devices (Para.3).</a:t>
            </a:r>
            <a:endParaRPr lang="zh-CN" altLang="en-US" sz="2400" dirty="0">
              <a:solidFill>
                <a:srgbClr val="FF0000"/>
              </a:solidFill>
            </a:endParaRPr>
          </a:p>
          <a:p>
            <a:r>
              <a:rPr lang="en-US" sz="2400" b="1" dirty="0" smtClean="0"/>
              <a:t>Specific statement 2</a:t>
            </a:r>
            <a:r>
              <a:rPr lang="en-US" sz="2400" b="1" dirty="0" smtClean="0">
                <a:solidFill>
                  <a:srgbClr val="FF0000"/>
                </a:solidFill>
              </a:rPr>
              <a:t>: </a:t>
            </a:r>
            <a:r>
              <a:rPr lang="en-US" sz="2400" dirty="0" smtClean="0">
                <a:solidFill>
                  <a:srgbClr val="FF0000"/>
                </a:solidFill>
              </a:rPr>
              <a:t>We will view the digital world in various ways (Para.4-5).</a:t>
            </a:r>
          </a:p>
          <a:p>
            <a:r>
              <a:rPr lang="en-US" sz="2400" b="1" dirty="0" smtClean="0"/>
              <a:t>Specific statement 3:</a:t>
            </a:r>
            <a:r>
              <a:rPr lang="en-US" sz="2400" b="1" dirty="0" smtClean="0">
                <a:solidFill>
                  <a:srgbClr val="FF0000"/>
                </a:solidFill>
              </a:rPr>
              <a:t> </a:t>
            </a:r>
            <a:r>
              <a:rPr lang="en-US" sz="2400" dirty="0" smtClean="0">
                <a:solidFill>
                  <a:srgbClr val="FF0000"/>
                </a:solidFill>
              </a:rPr>
              <a:t>As the internet develops, privacy will disappear (Para.6).</a:t>
            </a:r>
          </a:p>
          <a:p>
            <a:endParaRPr lang="en-US" sz="2400" b="1" dirty="0">
              <a:solidFill>
                <a:srgbClr val="008989"/>
              </a:solidFill>
            </a:endParaRPr>
          </a:p>
          <a:p>
            <a:r>
              <a:rPr lang="en-US" sz="2400" b="1" dirty="0" smtClean="0"/>
              <a:t>Concluding statement: </a:t>
            </a:r>
            <a:r>
              <a:rPr lang="en-US" sz="2400" dirty="0" smtClean="0">
                <a:solidFill>
                  <a:srgbClr val="FF0000"/>
                </a:solidFill>
              </a:rPr>
              <a:t>With the pervasive Internet, some questions are raised for further thinking.</a:t>
            </a:r>
            <a:endParaRPr lang="zh-CN" altLang="en-US" sz="2400" dirty="0" smtClean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9805" y="32442"/>
            <a:ext cx="86192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 smtClean="0"/>
              <a:t>附件：</a:t>
            </a:r>
            <a:r>
              <a:rPr lang="en-US" altLang="zh-CN" sz="3200" b="1" dirty="0" smtClean="0"/>
              <a:t>UNIT </a:t>
            </a:r>
            <a:r>
              <a:rPr lang="en-US" altLang="zh-CN" sz="3200" b="1" dirty="0"/>
              <a:t>1,2,4 </a:t>
            </a:r>
            <a:r>
              <a:rPr lang="zh-CN" altLang="en-US" sz="3200" b="1" dirty="0"/>
              <a:t>文章架构</a:t>
            </a:r>
          </a:p>
        </p:txBody>
      </p:sp>
    </p:spTree>
    <p:extLst>
      <p:ext uri="{BB962C8B-B14F-4D97-AF65-F5344CB8AC3E}">
        <p14:creationId xmlns:p14="http://schemas.microsoft.com/office/powerpoint/2010/main" val="1674210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http://img5.imgtn.bdimg.com/it/u=71479370,1511594967&amp;fm=27&amp;gp=0.jpg"/>
          <p:cNvSpPr>
            <a:spLocks noChangeAspect="1" noChangeArrowheads="1"/>
          </p:cNvSpPr>
          <p:nvPr/>
        </p:nvSpPr>
        <p:spPr bwMode="auto">
          <a:xfrm>
            <a:off x="116681" y="-144463"/>
            <a:ext cx="2286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8" name="AutoShape 4" descr="http://img5.imgtn.bdimg.com/it/u=71479370,1511594967&amp;fm=27&amp;gp=0.jpg"/>
          <p:cNvSpPr>
            <a:spLocks noChangeAspect="1" noChangeArrowheads="1"/>
          </p:cNvSpPr>
          <p:nvPr/>
        </p:nvSpPr>
        <p:spPr bwMode="auto">
          <a:xfrm>
            <a:off x="116681" y="-144463"/>
            <a:ext cx="2286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0" name="AutoShape 6" descr="http://img5.imgtn.bdimg.com/it/u=71479370,1511594967&amp;fm=27&amp;gp=0.jpg"/>
          <p:cNvSpPr>
            <a:spLocks noChangeAspect="1" noChangeArrowheads="1"/>
          </p:cNvSpPr>
          <p:nvPr/>
        </p:nvSpPr>
        <p:spPr bwMode="auto">
          <a:xfrm>
            <a:off x="116681" y="-144463"/>
            <a:ext cx="2286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TextBox 5"/>
          <p:cNvSpPr txBox="1"/>
          <p:nvPr/>
        </p:nvSpPr>
        <p:spPr>
          <a:xfrm>
            <a:off x="683568" y="908720"/>
            <a:ext cx="8011017" cy="5786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en-GB" altLang="zh-CN" sz="2800" b="1" dirty="0">
                <a:solidFill>
                  <a:srgbClr val="0070C0"/>
                </a:solidFill>
              </a:rPr>
              <a:t>Unit 2 Reading </a:t>
            </a:r>
            <a:r>
              <a:rPr lang="en-GB" altLang="zh-CN" sz="2800" b="1" dirty="0" smtClean="0">
                <a:solidFill>
                  <a:srgbClr val="0070C0"/>
                </a:solidFill>
              </a:rPr>
              <a:t>2:</a:t>
            </a:r>
            <a:endParaRPr lang="en-GB" altLang="zh-CN" sz="2800" b="1" dirty="0">
              <a:solidFill>
                <a:srgbClr val="0070C0"/>
              </a:solidFill>
            </a:endParaRPr>
          </a:p>
          <a:p>
            <a:pPr>
              <a:spcBef>
                <a:spcPts val="600"/>
              </a:spcBef>
            </a:pPr>
            <a:r>
              <a:rPr lang="en-GB" altLang="zh-CN" sz="2800" b="1" dirty="0">
                <a:solidFill>
                  <a:srgbClr val="00B050"/>
                </a:solidFill>
              </a:rPr>
              <a:t>General-specific </a:t>
            </a:r>
            <a:r>
              <a:rPr lang="en-GB" altLang="zh-CN" sz="2800" b="1" dirty="0" smtClean="0">
                <a:solidFill>
                  <a:srgbClr val="00B050"/>
                </a:solidFill>
              </a:rPr>
              <a:t>pattern (Variety)</a:t>
            </a:r>
            <a:r>
              <a:rPr lang="zh-CN" altLang="en-US" sz="2800" b="1" dirty="0" smtClean="0">
                <a:solidFill>
                  <a:srgbClr val="00B050"/>
                </a:solidFill>
              </a:rPr>
              <a:t>：</a:t>
            </a:r>
            <a:endParaRPr lang="en-US" altLang="zh-CN" sz="2800" b="1" dirty="0"/>
          </a:p>
          <a:p>
            <a:pPr>
              <a:spcBef>
                <a:spcPts val="600"/>
              </a:spcBef>
            </a:pPr>
            <a:r>
              <a:rPr lang="en-US" altLang="zh-CN" sz="2200" b="1" dirty="0" smtClean="0"/>
              <a:t>Situation (Background of General statement)</a:t>
            </a:r>
            <a:r>
              <a:rPr lang="en-US" altLang="zh-CN" sz="2200" i="1" dirty="0" smtClean="0"/>
              <a:t>: </a:t>
            </a:r>
          </a:p>
          <a:p>
            <a:pPr>
              <a:spcBef>
                <a:spcPts val="600"/>
              </a:spcBef>
            </a:pPr>
            <a:r>
              <a:rPr lang="en-US" altLang="zh-CN" sz="2200" dirty="0" smtClean="0">
                <a:solidFill>
                  <a:srgbClr val="FF0000"/>
                </a:solidFill>
              </a:rPr>
              <a:t>The future of transportation with low carbon emission (Para.1-2)</a:t>
            </a:r>
            <a:endParaRPr lang="en-US" altLang="zh-CN" sz="2200" b="1" dirty="0" smtClean="0">
              <a:solidFill>
                <a:srgbClr val="FF0000"/>
              </a:solidFill>
            </a:endParaRPr>
          </a:p>
          <a:p>
            <a:pPr>
              <a:spcBef>
                <a:spcPts val="600"/>
              </a:spcBef>
            </a:pPr>
            <a:r>
              <a:rPr lang="en-US" altLang="zh-CN" sz="2200" b="1" dirty="0" smtClean="0"/>
              <a:t>General statement:   </a:t>
            </a:r>
          </a:p>
          <a:p>
            <a:pPr>
              <a:spcBef>
                <a:spcPts val="600"/>
              </a:spcBef>
            </a:pPr>
            <a:r>
              <a:rPr lang="en-US" altLang="zh-CN" sz="2200" dirty="0" smtClean="0">
                <a:solidFill>
                  <a:srgbClr val="FF0000"/>
                </a:solidFill>
              </a:rPr>
              <a:t>Combining the three vehicle techs can cut auto emissions. (Para.3)</a:t>
            </a:r>
            <a:endParaRPr lang="en-US" altLang="zh-CN" sz="2200" b="1" dirty="0" smtClean="0">
              <a:solidFill>
                <a:srgbClr val="FF0000"/>
              </a:solidFill>
            </a:endParaRPr>
          </a:p>
          <a:p>
            <a:pPr>
              <a:spcBef>
                <a:spcPts val="600"/>
              </a:spcBef>
            </a:pPr>
            <a:r>
              <a:rPr lang="en-US" altLang="zh-CN" sz="2200" b="1" dirty="0" smtClean="0"/>
              <a:t>Explanation on the general statement: (Para.4-12)</a:t>
            </a:r>
          </a:p>
          <a:p>
            <a:pPr>
              <a:spcBef>
                <a:spcPts val="600"/>
              </a:spcBef>
            </a:pPr>
            <a:r>
              <a:rPr lang="en-US" altLang="zh-CN" sz="2200" b="1" dirty="0" smtClean="0">
                <a:solidFill>
                  <a:srgbClr val="FF0000"/>
                </a:solidFill>
              </a:rPr>
              <a:t>-</a:t>
            </a:r>
            <a:r>
              <a:rPr lang="en-US" altLang="zh-CN" sz="2200" dirty="0" smtClean="0">
                <a:solidFill>
                  <a:srgbClr val="FF0000"/>
                </a:solidFill>
              </a:rPr>
              <a:t>Significance of the combining the three vehicle techs (Para.4-5)</a:t>
            </a:r>
            <a:r>
              <a:rPr lang="en-US" altLang="zh-CN" sz="2200" b="1" dirty="0" smtClean="0">
                <a:solidFill>
                  <a:srgbClr val="FF0000"/>
                </a:solidFill>
              </a:rPr>
              <a:t> -</a:t>
            </a:r>
            <a:r>
              <a:rPr lang="en-US" altLang="zh-CN" sz="2200" dirty="0" smtClean="0">
                <a:solidFill>
                  <a:srgbClr val="FF0000"/>
                </a:solidFill>
              </a:rPr>
              <a:t>How</a:t>
            </a:r>
            <a:r>
              <a:rPr lang="en-US" altLang="zh-CN" sz="2200" b="1" dirty="0" smtClean="0">
                <a:solidFill>
                  <a:srgbClr val="FF0000"/>
                </a:solidFill>
              </a:rPr>
              <a:t> </a:t>
            </a:r>
            <a:r>
              <a:rPr lang="en-US" altLang="zh-CN" sz="2200" dirty="0" smtClean="0">
                <a:solidFill>
                  <a:srgbClr val="FF0000"/>
                </a:solidFill>
              </a:rPr>
              <a:t>the combination of three vehicle techs cuts the carbon emission (Para.6-9)</a:t>
            </a:r>
          </a:p>
          <a:p>
            <a:pPr>
              <a:spcBef>
                <a:spcPts val="600"/>
              </a:spcBef>
            </a:pPr>
            <a:r>
              <a:rPr lang="en-US" altLang="zh-CN" sz="2200" dirty="0" smtClean="0">
                <a:solidFill>
                  <a:srgbClr val="FF0000"/>
                </a:solidFill>
              </a:rPr>
              <a:t>-The effect of the combination (Para.10-12)</a:t>
            </a:r>
            <a:endParaRPr lang="en-US" altLang="zh-CN" sz="2200" b="1" dirty="0" smtClean="0">
              <a:solidFill>
                <a:srgbClr val="FF0000"/>
              </a:solidFill>
            </a:endParaRPr>
          </a:p>
          <a:p>
            <a:pPr>
              <a:spcBef>
                <a:spcPts val="600"/>
              </a:spcBef>
            </a:pPr>
            <a:r>
              <a:rPr lang="en-US" altLang="zh-CN" sz="2200" b="1" dirty="0" smtClean="0"/>
              <a:t>Concluding statement:  (Para. 13-14)</a:t>
            </a:r>
          </a:p>
          <a:p>
            <a:pPr>
              <a:spcBef>
                <a:spcPts val="600"/>
              </a:spcBef>
            </a:pPr>
            <a:r>
              <a:rPr lang="en-US" altLang="zh-CN" sz="2200" i="1" dirty="0" smtClean="0">
                <a:solidFill>
                  <a:srgbClr val="FF0000"/>
                </a:solidFill>
              </a:rPr>
              <a:t>-</a:t>
            </a:r>
            <a:r>
              <a:rPr lang="en-US" altLang="zh-CN" sz="2200" dirty="0" smtClean="0">
                <a:solidFill>
                  <a:srgbClr val="FF0000"/>
                </a:solidFill>
              </a:rPr>
              <a:t>What else needs to be done on the government side+ the three techs is the only viable solution.  </a:t>
            </a:r>
            <a:endParaRPr lang="en-US" altLang="zh-CN" sz="2200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9805" y="32442"/>
            <a:ext cx="86192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 smtClean="0"/>
              <a:t>附件：</a:t>
            </a:r>
            <a:r>
              <a:rPr lang="en-US" altLang="zh-CN" sz="3200" b="1" dirty="0" smtClean="0"/>
              <a:t>UNIT </a:t>
            </a:r>
            <a:r>
              <a:rPr lang="en-US" altLang="zh-CN" sz="3200" b="1" dirty="0"/>
              <a:t>1,2,4 </a:t>
            </a:r>
            <a:r>
              <a:rPr lang="zh-CN" altLang="en-US" sz="3200" b="1" dirty="0"/>
              <a:t>文章架构</a:t>
            </a:r>
          </a:p>
        </p:txBody>
      </p:sp>
    </p:spTree>
    <p:extLst>
      <p:ext uri="{BB962C8B-B14F-4D97-AF65-F5344CB8AC3E}">
        <p14:creationId xmlns:p14="http://schemas.microsoft.com/office/powerpoint/2010/main" val="759848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http://img5.imgtn.bdimg.com/it/u=71479370,1511594967&amp;fm=27&amp;gp=0.jpg"/>
          <p:cNvSpPr>
            <a:spLocks noChangeAspect="1" noChangeArrowheads="1"/>
          </p:cNvSpPr>
          <p:nvPr/>
        </p:nvSpPr>
        <p:spPr bwMode="auto">
          <a:xfrm>
            <a:off x="116681" y="-144463"/>
            <a:ext cx="2286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8" name="AutoShape 4" descr="http://img5.imgtn.bdimg.com/it/u=71479370,1511594967&amp;fm=27&amp;gp=0.jpg"/>
          <p:cNvSpPr>
            <a:spLocks noChangeAspect="1" noChangeArrowheads="1"/>
          </p:cNvSpPr>
          <p:nvPr/>
        </p:nvSpPr>
        <p:spPr bwMode="auto">
          <a:xfrm>
            <a:off x="116681" y="-144463"/>
            <a:ext cx="2286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0" name="AutoShape 6" descr="http://img5.imgtn.bdimg.com/it/u=71479370,1511594967&amp;fm=27&amp;gp=0.jpg"/>
          <p:cNvSpPr>
            <a:spLocks noChangeAspect="1" noChangeArrowheads="1"/>
          </p:cNvSpPr>
          <p:nvPr/>
        </p:nvSpPr>
        <p:spPr bwMode="auto">
          <a:xfrm>
            <a:off x="116681" y="-144463"/>
            <a:ext cx="2286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TextBox 5"/>
          <p:cNvSpPr txBox="1"/>
          <p:nvPr/>
        </p:nvSpPr>
        <p:spPr>
          <a:xfrm>
            <a:off x="586878" y="1114127"/>
            <a:ext cx="8011017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en-GB" altLang="zh-CN" sz="2800" b="1" dirty="0" smtClean="0">
                <a:solidFill>
                  <a:srgbClr val="0070C0"/>
                </a:solidFill>
              </a:rPr>
              <a:t>Unit 4 </a:t>
            </a:r>
            <a:r>
              <a:rPr lang="en-GB" altLang="zh-CN" sz="2800" b="1" dirty="0">
                <a:solidFill>
                  <a:srgbClr val="0070C0"/>
                </a:solidFill>
              </a:rPr>
              <a:t>Reading </a:t>
            </a:r>
            <a:r>
              <a:rPr lang="en-GB" altLang="zh-CN" sz="2800" b="1" dirty="0" smtClean="0">
                <a:solidFill>
                  <a:srgbClr val="0070C0"/>
                </a:solidFill>
              </a:rPr>
              <a:t>1:</a:t>
            </a:r>
            <a:endParaRPr lang="en-GB" altLang="zh-CN" sz="2800" b="1" dirty="0">
              <a:solidFill>
                <a:srgbClr val="0070C0"/>
              </a:solidFill>
            </a:endParaRPr>
          </a:p>
          <a:p>
            <a:pPr>
              <a:spcBef>
                <a:spcPts val="600"/>
              </a:spcBef>
            </a:pPr>
            <a:r>
              <a:rPr lang="en-GB" altLang="zh-CN" sz="2800" b="1" dirty="0">
                <a:solidFill>
                  <a:srgbClr val="00B050"/>
                </a:solidFill>
              </a:rPr>
              <a:t>General-specific </a:t>
            </a:r>
            <a:r>
              <a:rPr lang="en-GB" altLang="zh-CN" sz="2800" b="1" dirty="0" smtClean="0">
                <a:solidFill>
                  <a:srgbClr val="00B050"/>
                </a:solidFill>
              </a:rPr>
              <a:t>pattern</a:t>
            </a:r>
            <a:r>
              <a:rPr lang="zh-CN" altLang="en-US" sz="2800" b="1" dirty="0" smtClean="0">
                <a:solidFill>
                  <a:srgbClr val="00B050"/>
                </a:solidFill>
              </a:rPr>
              <a:t>：</a:t>
            </a:r>
            <a:endParaRPr lang="en-US" altLang="zh-CN" sz="2800" b="1" dirty="0" smtClean="0">
              <a:solidFill>
                <a:srgbClr val="00B050"/>
              </a:solidFill>
            </a:endParaRPr>
          </a:p>
          <a:p>
            <a:pPr>
              <a:spcBef>
                <a:spcPts val="600"/>
              </a:spcBef>
            </a:pPr>
            <a:endParaRPr lang="en-US" altLang="zh-CN" sz="2200" b="1" dirty="0" smtClean="0"/>
          </a:p>
          <a:p>
            <a:pPr>
              <a:spcBef>
                <a:spcPts val="600"/>
              </a:spcBef>
            </a:pPr>
            <a:r>
              <a:rPr lang="en-US" altLang="zh-CN" sz="2200" b="1" dirty="0" smtClean="0"/>
              <a:t>Situation:  </a:t>
            </a:r>
            <a:r>
              <a:rPr lang="en-US" altLang="zh-CN" sz="2200" dirty="0" smtClean="0">
                <a:solidFill>
                  <a:srgbClr val="FF0000"/>
                </a:solidFill>
              </a:rPr>
              <a:t>Centenarians still represent  a small proportion of the US population (Para.1)</a:t>
            </a:r>
          </a:p>
          <a:p>
            <a:pPr>
              <a:spcBef>
                <a:spcPts val="600"/>
              </a:spcBef>
            </a:pPr>
            <a:r>
              <a:rPr lang="en-US" altLang="zh-CN" sz="2200" b="1" dirty="0" smtClean="0"/>
              <a:t>General statement:   </a:t>
            </a:r>
            <a:r>
              <a:rPr lang="en-US" altLang="zh-CN" sz="2200" dirty="0" smtClean="0">
                <a:solidFill>
                  <a:srgbClr val="FF0000"/>
                </a:solidFill>
              </a:rPr>
              <a:t>Researchers suggest three things that can be done to start and keep doing to extend life length (Para.2).</a:t>
            </a:r>
          </a:p>
          <a:p>
            <a:pPr>
              <a:spcBef>
                <a:spcPts val="600"/>
              </a:spcBef>
            </a:pPr>
            <a:r>
              <a:rPr lang="en-US" altLang="zh-CN" sz="2200" b="1" dirty="0" smtClean="0"/>
              <a:t>Specific statement 1: </a:t>
            </a:r>
            <a:r>
              <a:rPr lang="en-US" altLang="zh-CN" sz="2200" dirty="0">
                <a:solidFill>
                  <a:srgbClr val="FF0000"/>
                </a:solidFill>
              </a:rPr>
              <a:t> </a:t>
            </a:r>
            <a:r>
              <a:rPr lang="en-US" altLang="zh-CN" sz="2200" dirty="0" smtClean="0">
                <a:solidFill>
                  <a:srgbClr val="FF0000"/>
                </a:solidFill>
              </a:rPr>
              <a:t>Stay Curious + research evidence (Para. 3-4)</a:t>
            </a:r>
          </a:p>
          <a:p>
            <a:pPr>
              <a:spcBef>
                <a:spcPts val="600"/>
              </a:spcBef>
            </a:pPr>
            <a:r>
              <a:rPr lang="en-US" altLang="zh-CN" sz="2200" b="1" dirty="0" smtClean="0"/>
              <a:t>Specific statement 2:  </a:t>
            </a:r>
            <a:r>
              <a:rPr lang="en-US" altLang="zh-CN" sz="2200" dirty="0" smtClean="0">
                <a:solidFill>
                  <a:srgbClr val="FF0000"/>
                </a:solidFill>
              </a:rPr>
              <a:t>Eat way more plants than you think you need to+ research evidence (Para.5-9)</a:t>
            </a:r>
          </a:p>
          <a:p>
            <a:pPr>
              <a:spcBef>
                <a:spcPts val="600"/>
              </a:spcBef>
            </a:pPr>
            <a:r>
              <a:rPr lang="en-US" altLang="zh-CN" sz="2200" b="1" dirty="0" smtClean="0"/>
              <a:t>Specific </a:t>
            </a:r>
            <a:r>
              <a:rPr lang="en-US" altLang="zh-CN" sz="2200" b="1" dirty="0"/>
              <a:t>statement </a:t>
            </a:r>
            <a:r>
              <a:rPr lang="en-US" altLang="zh-CN" sz="2200" b="1" dirty="0" smtClean="0"/>
              <a:t>3:  </a:t>
            </a:r>
            <a:r>
              <a:rPr lang="en-US" altLang="zh-CN" sz="2200" dirty="0" smtClean="0">
                <a:solidFill>
                  <a:srgbClr val="FF0000"/>
                </a:solidFill>
              </a:rPr>
              <a:t>Rethink what it means to be old+ research evidence (Para.10-12)</a:t>
            </a:r>
            <a:endParaRPr lang="en-US" altLang="zh-CN" sz="2200" b="1" dirty="0" smtClean="0">
              <a:solidFill>
                <a:srgbClr val="FF0000"/>
              </a:solidFill>
            </a:endParaRPr>
          </a:p>
          <a:p>
            <a:pPr>
              <a:spcBef>
                <a:spcPts val="600"/>
              </a:spcBef>
            </a:pPr>
            <a:r>
              <a:rPr lang="en-US" altLang="zh-CN" sz="2200" b="1" dirty="0" smtClean="0"/>
              <a:t>Concluding statement:  </a:t>
            </a:r>
            <a:r>
              <a:rPr lang="en-US" altLang="zh-CN" sz="2200" dirty="0" smtClean="0">
                <a:solidFill>
                  <a:srgbClr val="FF0000"/>
                </a:solidFill>
              </a:rPr>
              <a:t>How to spend your life depends on you. (Para.13)</a:t>
            </a:r>
            <a:endParaRPr lang="en-US" altLang="zh-CN" sz="2200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9805" y="32442"/>
            <a:ext cx="86192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 smtClean="0"/>
              <a:t>附件：</a:t>
            </a:r>
            <a:r>
              <a:rPr lang="en-US" altLang="zh-CN" sz="3200" b="1" dirty="0" smtClean="0"/>
              <a:t>UNIT </a:t>
            </a:r>
            <a:r>
              <a:rPr lang="en-US" altLang="zh-CN" sz="3200" b="1" dirty="0"/>
              <a:t>1,2,4 </a:t>
            </a:r>
            <a:r>
              <a:rPr lang="zh-CN" altLang="en-US" sz="3200" b="1" dirty="0"/>
              <a:t>文章架构</a:t>
            </a:r>
          </a:p>
        </p:txBody>
      </p:sp>
    </p:spTree>
    <p:extLst>
      <p:ext uri="{BB962C8B-B14F-4D97-AF65-F5344CB8AC3E}">
        <p14:creationId xmlns:p14="http://schemas.microsoft.com/office/powerpoint/2010/main" val="3673959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http://img5.imgtn.bdimg.com/it/u=71479370,1511594967&amp;fm=27&amp;gp=0.jpg"/>
          <p:cNvSpPr>
            <a:spLocks noChangeAspect="1" noChangeArrowheads="1"/>
          </p:cNvSpPr>
          <p:nvPr/>
        </p:nvSpPr>
        <p:spPr bwMode="auto">
          <a:xfrm>
            <a:off x="116681" y="-144463"/>
            <a:ext cx="2286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8" name="AutoShape 4" descr="http://img5.imgtn.bdimg.com/it/u=71479370,1511594967&amp;fm=27&amp;gp=0.jpg"/>
          <p:cNvSpPr>
            <a:spLocks noChangeAspect="1" noChangeArrowheads="1"/>
          </p:cNvSpPr>
          <p:nvPr/>
        </p:nvSpPr>
        <p:spPr bwMode="auto">
          <a:xfrm>
            <a:off x="116681" y="-144463"/>
            <a:ext cx="2286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0" name="AutoShape 6" descr="http://img5.imgtn.bdimg.com/it/u=71479370,1511594967&amp;fm=27&amp;gp=0.jpg"/>
          <p:cNvSpPr>
            <a:spLocks noChangeAspect="1" noChangeArrowheads="1"/>
          </p:cNvSpPr>
          <p:nvPr/>
        </p:nvSpPr>
        <p:spPr bwMode="auto">
          <a:xfrm>
            <a:off x="116681" y="-144463"/>
            <a:ext cx="2286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TextBox 6"/>
          <p:cNvSpPr txBox="1"/>
          <p:nvPr/>
        </p:nvSpPr>
        <p:spPr>
          <a:xfrm>
            <a:off x="586878" y="548680"/>
            <a:ext cx="8011017" cy="60785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en-GB" altLang="zh-CN" sz="2400" b="1" dirty="0">
                <a:solidFill>
                  <a:srgbClr val="0070C0"/>
                </a:solidFill>
              </a:rPr>
              <a:t>Unit 4 Reading </a:t>
            </a:r>
            <a:r>
              <a:rPr lang="en-GB" altLang="zh-CN" sz="2400" b="1" dirty="0" smtClean="0">
                <a:solidFill>
                  <a:srgbClr val="0070C0"/>
                </a:solidFill>
              </a:rPr>
              <a:t>2:</a:t>
            </a:r>
            <a:endParaRPr lang="en-GB" altLang="zh-CN" sz="2400" b="1" dirty="0">
              <a:solidFill>
                <a:srgbClr val="0070C0"/>
              </a:solidFill>
            </a:endParaRPr>
          </a:p>
          <a:p>
            <a:pPr>
              <a:spcBef>
                <a:spcPts val="600"/>
              </a:spcBef>
            </a:pPr>
            <a:r>
              <a:rPr lang="en-GB" altLang="zh-CN" sz="2400" b="1" dirty="0">
                <a:solidFill>
                  <a:srgbClr val="00B050"/>
                </a:solidFill>
              </a:rPr>
              <a:t>General-specific </a:t>
            </a:r>
            <a:r>
              <a:rPr lang="en-GB" altLang="zh-CN" sz="2400" b="1" dirty="0" smtClean="0">
                <a:solidFill>
                  <a:srgbClr val="00B050"/>
                </a:solidFill>
              </a:rPr>
              <a:t>pattern (Variety)</a:t>
            </a:r>
            <a:r>
              <a:rPr lang="zh-CN" altLang="en-US" sz="2400" b="1" dirty="0" smtClean="0">
                <a:solidFill>
                  <a:srgbClr val="00B050"/>
                </a:solidFill>
              </a:rPr>
              <a:t>：</a:t>
            </a:r>
            <a:endParaRPr lang="en-US" altLang="zh-CN" sz="2200" b="1" dirty="0" smtClean="0"/>
          </a:p>
          <a:p>
            <a:pPr>
              <a:spcBef>
                <a:spcPts val="600"/>
              </a:spcBef>
            </a:pPr>
            <a:r>
              <a:rPr lang="en-US" altLang="zh-CN" sz="2200" b="1" dirty="0" smtClean="0"/>
              <a:t>Situation: </a:t>
            </a:r>
            <a:r>
              <a:rPr lang="en-US" altLang="zh-CN" sz="2200" b="1" dirty="0" smtClean="0">
                <a:solidFill>
                  <a:srgbClr val="FF0000"/>
                </a:solidFill>
              </a:rPr>
              <a:t>  </a:t>
            </a:r>
            <a:r>
              <a:rPr lang="en-US" altLang="zh-CN" sz="2200" dirty="0" smtClean="0">
                <a:solidFill>
                  <a:srgbClr val="FF0000"/>
                </a:solidFill>
              </a:rPr>
              <a:t>A woman lost weight by simply adjusting her meal time (Para.1).</a:t>
            </a:r>
            <a:endParaRPr lang="en-US" altLang="zh-CN" sz="2200" b="1" dirty="0" smtClean="0">
              <a:solidFill>
                <a:srgbClr val="FF0000"/>
              </a:solidFill>
            </a:endParaRPr>
          </a:p>
          <a:p>
            <a:pPr>
              <a:spcBef>
                <a:spcPts val="600"/>
              </a:spcBef>
            </a:pPr>
            <a:r>
              <a:rPr lang="en-US" altLang="zh-CN" sz="2200" b="1" dirty="0" smtClean="0"/>
              <a:t>General statement:   </a:t>
            </a:r>
            <a:r>
              <a:rPr lang="en-US" altLang="zh-CN" sz="2200" dirty="0" smtClean="0">
                <a:solidFill>
                  <a:srgbClr val="FF0000"/>
                </a:solidFill>
              </a:rPr>
              <a:t>Our body processes food differently at different time of a day (Para.2)</a:t>
            </a:r>
            <a:endParaRPr lang="en-US" altLang="zh-CN" sz="2200" b="1" dirty="0" smtClean="0">
              <a:solidFill>
                <a:srgbClr val="FF0000"/>
              </a:solidFill>
            </a:endParaRPr>
          </a:p>
          <a:p>
            <a:pPr>
              <a:spcBef>
                <a:spcPts val="600"/>
              </a:spcBef>
            </a:pPr>
            <a:r>
              <a:rPr lang="en-US" altLang="zh-CN" sz="2200" b="1" dirty="0" smtClean="0"/>
              <a:t>Explanation on general statement:</a:t>
            </a:r>
          </a:p>
          <a:p>
            <a:pPr>
              <a:spcBef>
                <a:spcPts val="600"/>
              </a:spcBef>
            </a:pPr>
            <a:r>
              <a:rPr lang="en-US" altLang="zh-CN" sz="2200" dirty="0" smtClean="0"/>
              <a:t>-Research evidence on the central argument (Para.3-4): </a:t>
            </a:r>
            <a:r>
              <a:rPr lang="en-US" altLang="zh-CN" sz="2200" dirty="0" smtClean="0">
                <a:solidFill>
                  <a:srgbClr val="FF0000"/>
                </a:solidFill>
              </a:rPr>
              <a:t>Panda’s mice</a:t>
            </a:r>
          </a:p>
          <a:p>
            <a:pPr>
              <a:spcBef>
                <a:spcPts val="600"/>
              </a:spcBef>
            </a:pPr>
            <a:r>
              <a:rPr lang="en-US" altLang="zh-CN" sz="2200" dirty="0" smtClean="0"/>
              <a:t>-Explanation on the mechanism behind the central argument (Para.5-7)</a:t>
            </a:r>
          </a:p>
          <a:p>
            <a:pPr>
              <a:spcBef>
                <a:spcPts val="600"/>
              </a:spcBef>
            </a:pPr>
            <a:r>
              <a:rPr lang="en-US" altLang="zh-CN" sz="2200" dirty="0"/>
              <a:t> </a:t>
            </a:r>
            <a:r>
              <a:rPr lang="en-US" altLang="zh-CN" sz="2200" dirty="0" smtClean="0"/>
              <a:t> </a:t>
            </a:r>
            <a:r>
              <a:rPr lang="en-US" altLang="zh-CN" sz="2200" dirty="0" smtClean="0">
                <a:solidFill>
                  <a:srgbClr val="FF0000"/>
                </a:solidFill>
              </a:rPr>
              <a:t>--the correlation between meal timing and health;</a:t>
            </a:r>
          </a:p>
          <a:p>
            <a:pPr>
              <a:spcBef>
                <a:spcPts val="600"/>
              </a:spcBef>
            </a:pPr>
            <a:r>
              <a:rPr lang="en-US" altLang="zh-CN" sz="2200" dirty="0">
                <a:solidFill>
                  <a:srgbClr val="FF0000"/>
                </a:solidFill>
              </a:rPr>
              <a:t> </a:t>
            </a:r>
            <a:r>
              <a:rPr lang="en-US" altLang="zh-CN" sz="2200" dirty="0" smtClean="0">
                <a:solidFill>
                  <a:srgbClr val="FF0000"/>
                </a:solidFill>
              </a:rPr>
              <a:t>    circadian rhythm based on time; circadian rhythm based on food</a:t>
            </a:r>
            <a:endParaRPr lang="en-US" altLang="zh-CN" sz="2200" b="1" dirty="0" smtClean="0">
              <a:solidFill>
                <a:srgbClr val="FF0000"/>
              </a:solidFill>
            </a:endParaRPr>
          </a:p>
          <a:p>
            <a:pPr>
              <a:spcBef>
                <a:spcPts val="600"/>
              </a:spcBef>
            </a:pPr>
            <a:r>
              <a:rPr lang="en-US" altLang="zh-CN" sz="2200" dirty="0" smtClean="0"/>
              <a:t>-Suggestions based on the central argument  (Para.8-11)</a:t>
            </a:r>
          </a:p>
          <a:p>
            <a:pPr>
              <a:spcBef>
                <a:spcPts val="600"/>
              </a:spcBef>
            </a:pPr>
            <a:r>
              <a:rPr lang="en-US" altLang="zh-CN" sz="2200" dirty="0">
                <a:solidFill>
                  <a:srgbClr val="FF0000"/>
                </a:solidFill>
              </a:rPr>
              <a:t> </a:t>
            </a:r>
            <a:r>
              <a:rPr lang="en-US" altLang="zh-CN" sz="2200" dirty="0" smtClean="0">
                <a:solidFill>
                  <a:srgbClr val="FF0000"/>
                </a:solidFill>
              </a:rPr>
              <a:t>--Night fasting (Para.8-9); </a:t>
            </a:r>
          </a:p>
          <a:p>
            <a:pPr>
              <a:spcBef>
                <a:spcPts val="600"/>
              </a:spcBef>
            </a:pPr>
            <a:r>
              <a:rPr lang="en-US" altLang="zh-CN" sz="2200" dirty="0">
                <a:solidFill>
                  <a:srgbClr val="FF0000"/>
                </a:solidFill>
              </a:rPr>
              <a:t> </a:t>
            </a:r>
            <a:r>
              <a:rPr lang="en-US" altLang="zh-CN" sz="2200" dirty="0" smtClean="0">
                <a:solidFill>
                  <a:srgbClr val="FF0000"/>
                </a:solidFill>
              </a:rPr>
              <a:t>  Eating main meal earlier in the day (Para.10-11)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29805" y="32442"/>
            <a:ext cx="86192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 smtClean="0"/>
              <a:t>附件：</a:t>
            </a:r>
            <a:r>
              <a:rPr lang="en-US" altLang="zh-CN" sz="3200" b="1" dirty="0" smtClean="0"/>
              <a:t>UNIT </a:t>
            </a:r>
            <a:r>
              <a:rPr lang="en-US" altLang="zh-CN" sz="3200" b="1" dirty="0"/>
              <a:t>1,2,4 </a:t>
            </a:r>
            <a:r>
              <a:rPr lang="zh-CN" altLang="en-US" sz="3200" b="1" dirty="0"/>
              <a:t>文章</a:t>
            </a:r>
            <a:r>
              <a:rPr lang="zh-CN" altLang="en-US" sz="3200" b="1" dirty="0" smtClean="0"/>
              <a:t>架构</a:t>
            </a:r>
            <a:endParaRPr lang="zh-CN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4190165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References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zh-CN" dirty="0" smtClean="0"/>
              <a:t>1.</a:t>
            </a:r>
            <a:r>
              <a:rPr lang="zh-CN" altLang="en-US" dirty="0" smtClean="0"/>
              <a:t>许宏晨</a:t>
            </a:r>
            <a:r>
              <a:rPr lang="en-US" altLang="zh-CN" dirty="0" smtClean="0"/>
              <a:t>《</a:t>
            </a:r>
            <a:r>
              <a:rPr lang="zh-CN" altLang="en-US" dirty="0" smtClean="0"/>
              <a:t>本科学术英语写作课程设计</a:t>
            </a:r>
            <a:r>
              <a:rPr lang="en-US" altLang="zh-CN" dirty="0" smtClean="0"/>
              <a:t>》PPT</a:t>
            </a:r>
          </a:p>
          <a:p>
            <a:pPr marL="0" indent="0">
              <a:buNone/>
            </a:pPr>
            <a:r>
              <a:rPr lang="en-US" altLang="zh-CN" dirty="0" smtClean="0"/>
              <a:t>2. UEFAP.COM SUMMARY</a:t>
            </a:r>
          </a:p>
          <a:p>
            <a:pPr marL="0" indent="0">
              <a:buNone/>
            </a:pPr>
            <a:r>
              <a:rPr lang="en-US" altLang="zh-CN" dirty="0" smtClean="0"/>
              <a:t>http</a:t>
            </a:r>
            <a:r>
              <a:rPr lang="en-US" altLang="zh-CN" dirty="0"/>
              <a:t>://uefap.net/writing/writing-reporting/writing-reporting-summary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873506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</TotalTime>
  <Words>826</Words>
  <Application>Microsoft Office PowerPoint</Application>
  <PresentationFormat>全屏显示(4:3)</PresentationFormat>
  <Paragraphs>111</Paragraphs>
  <Slides>11</Slides>
  <Notes>9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2" baseType="lpstr">
      <vt:lpstr>Office 主题​​</vt:lpstr>
      <vt:lpstr>提纲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References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</dc:creator>
  <cp:lastModifiedBy>admin</cp:lastModifiedBy>
  <cp:revision>24</cp:revision>
  <dcterms:created xsi:type="dcterms:W3CDTF">2022-09-13T11:20:03Z</dcterms:created>
  <dcterms:modified xsi:type="dcterms:W3CDTF">2022-11-29T03:24:00Z</dcterms:modified>
</cp:coreProperties>
</file>